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3">
  <p:sldMasterIdLst>
    <p:sldMasterId id="2147483650" r:id="rId4"/>
  </p:sldMasterIdLst>
  <p:notesMasterIdLst>
    <p:notesMasterId r:id="rId56"/>
  </p:notesMasterIdLst>
  <p:sldIdLst>
    <p:sldId id="256" r:id="rId5"/>
    <p:sldId id="389" r:id="rId6"/>
    <p:sldId id="390" r:id="rId7"/>
    <p:sldId id="383" r:id="rId8"/>
    <p:sldId id="369" r:id="rId9"/>
    <p:sldId id="391" r:id="rId10"/>
    <p:sldId id="384" r:id="rId11"/>
    <p:sldId id="370" r:id="rId12"/>
    <p:sldId id="382" r:id="rId13"/>
    <p:sldId id="385" r:id="rId14"/>
    <p:sldId id="388" r:id="rId15"/>
    <p:sldId id="387" r:id="rId16"/>
    <p:sldId id="386" r:id="rId17"/>
    <p:sldId id="374" r:id="rId18"/>
    <p:sldId id="381" r:id="rId19"/>
    <p:sldId id="375" r:id="rId20"/>
    <p:sldId id="376" r:id="rId21"/>
    <p:sldId id="380" r:id="rId22"/>
    <p:sldId id="372" r:id="rId23"/>
    <p:sldId id="379" r:id="rId24"/>
    <p:sldId id="377" r:id="rId25"/>
    <p:sldId id="371" r:id="rId26"/>
    <p:sldId id="368" r:id="rId27"/>
    <p:sldId id="259" r:id="rId28"/>
    <p:sldId id="373" r:id="rId29"/>
    <p:sldId id="257" r:id="rId30"/>
    <p:sldId id="258" r:id="rId31"/>
    <p:sldId id="367" r:id="rId32"/>
    <p:sldId id="260" r:id="rId33"/>
    <p:sldId id="261" r:id="rId34"/>
    <p:sldId id="262" r:id="rId35"/>
    <p:sldId id="327" r:id="rId36"/>
    <p:sldId id="360" r:id="rId37"/>
    <p:sldId id="361" r:id="rId38"/>
    <p:sldId id="362" r:id="rId39"/>
    <p:sldId id="363" r:id="rId40"/>
    <p:sldId id="364" r:id="rId41"/>
    <p:sldId id="354" r:id="rId42"/>
    <p:sldId id="359" r:id="rId43"/>
    <p:sldId id="356" r:id="rId44"/>
    <p:sldId id="365" r:id="rId45"/>
    <p:sldId id="366" r:id="rId46"/>
    <p:sldId id="328" r:id="rId47"/>
    <p:sldId id="358" r:id="rId48"/>
    <p:sldId id="357" r:id="rId49"/>
    <p:sldId id="263" r:id="rId50"/>
    <p:sldId id="265" r:id="rId51"/>
    <p:sldId id="264" r:id="rId52"/>
    <p:sldId id="266" r:id="rId53"/>
    <p:sldId id="333" r:id="rId54"/>
    <p:sldId id="335" r:id="rId55"/>
  </p:sldIdLst>
  <p:sldSz cx="9906000" cy="6858000" type="A4"/>
  <p:notesSz cx="9926638" cy="14301788"/>
  <p:defaultTextStyle>
    <a:defPPr>
      <a:defRPr lang="nl-NL"/>
    </a:defPPr>
    <a:lvl1pPr algn="ctr" defTabSz="1030288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charset="0"/>
        <a:ea typeface="+mn-ea"/>
        <a:cs typeface="+mn-cs"/>
      </a:defRPr>
    </a:lvl1pPr>
    <a:lvl2pPr marL="514350" indent="-57150" algn="ctr" defTabSz="1030288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charset="0"/>
        <a:ea typeface="+mn-ea"/>
        <a:cs typeface="+mn-cs"/>
      </a:defRPr>
    </a:lvl2pPr>
    <a:lvl3pPr marL="1030288" indent="-115888" algn="ctr" defTabSz="1030288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charset="0"/>
        <a:ea typeface="+mn-ea"/>
        <a:cs typeface="+mn-cs"/>
      </a:defRPr>
    </a:lvl3pPr>
    <a:lvl4pPr marL="1546225" indent="-174625" algn="ctr" defTabSz="1030288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charset="0"/>
        <a:ea typeface="+mn-ea"/>
        <a:cs typeface="+mn-cs"/>
      </a:defRPr>
    </a:lvl4pPr>
    <a:lvl5pPr marL="2062163" indent="-233363" algn="ctr" defTabSz="1030288" rtl="0" fontAlgn="base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bg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bg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bg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bg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k Gude" initials="JG" lastIdx="2" clrIdx="0">
    <p:extLst>
      <p:ext uri="{19B8F6BF-5375-455C-9EA6-DF929625EA0E}">
        <p15:presenceInfo xmlns:p15="http://schemas.microsoft.com/office/powerpoint/2012/main" userId="ac5a1ab60bee9cef" providerId="Windows Live"/>
      </p:ext>
    </p:extLst>
  </p:cmAuthor>
  <p:cmAuthor id="2" name="Gude, JCJ (Jink)" initials="GJ(" lastIdx="1" clrIdx="1">
    <p:extLst>
      <p:ext uri="{19B8F6BF-5375-455C-9EA6-DF929625EA0E}">
        <p15:presenceInfo xmlns:p15="http://schemas.microsoft.com/office/powerpoint/2012/main" userId="S::jink.gude@pwn.nl::4ef21b44-81b7-4ebc-bb7e-31efdeb29dd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9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69BF38-CF01-413F-BC53-D1BA621A64EC}" v="21" dt="2021-10-18T11:58:18.4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Stijl, lich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79883" autoAdjust="0"/>
  </p:normalViewPr>
  <p:slideViewPr>
    <p:cSldViewPr>
      <p:cViewPr varScale="1">
        <p:scale>
          <a:sx n="68" d="100"/>
          <a:sy n="68" d="100"/>
        </p:scale>
        <p:origin x="1061" y="67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de, JCJ (Jink)" userId="4ef21b44-81b7-4ebc-bb7e-31efdeb29dd8" providerId="ADAL" clId="{4C69BF38-CF01-413F-BC53-D1BA621A64EC}"/>
    <pc:docChg chg="undo custSel addSld delSld modSld sldOrd">
      <pc:chgData name="Gude, JCJ (Jink)" userId="4ef21b44-81b7-4ebc-bb7e-31efdeb29dd8" providerId="ADAL" clId="{4C69BF38-CF01-413F-BC53-D1BA621A64EC}" dt="2021-10-18T12:02:43.797" v="464" actId="47"/>
      <pc:docMkLst>
        <pc:docMk/>
      </pc:docMkLst>
      <pc:sldChg chg="modSp mod">
        <pc:chgData name="Gude, JCJ (Jink)" userId="4ef21b44-81b7-4ebc-bb7e-31efdeb29dd8" providerId="ADAL" clId="{4C69BF38-CF01-413F-BC53-D1BA621A64EC}" dt="2021-10-18T07:07:30.183" v="72" actId="20577"/>
        <pc:sldMkLst>
          <pc:docMk/>
          <pc:sldMk cId="2028981877" sldId="256"/>
        </pc:sldMkLst>
        <pc:spChg chg="mod">
          <ac:chgData name="Gude, JCJ (Jink)" userId="4ef21b44-81b7-4ebc-bb7e-31efdeb29dd8" providerId="ADAL" clId="{4C69BF38-CF01-413F-BC53-D1BA621A64EC}" dt="2021-10-18T07:07:30.183" v="72" actId="20577"/>
          <ac:spMkLst>
            <pc:docMk/>
            <pc:sldMk cId="2028981877" sldId="256"/>
            <ac:spMk id="2" creationId="{66091AB0-9AA4-480B-B2F6-FFC3CEE659C1}"/>
          </ac:spMkLst>
        </pc:spChg>
      </pc:sldChg>
      <pc:sldChg chg="addSp delSp modSp">
        <pc:chgData name="Gude, JCJ (Jink)" userId="4ef21b44-81b7-4ebc-bb7e-31efdeb29dd8" providerId="ADAL" clId="{4C69BF38-CF01-413F-BC53-D1BA621A64EC}" dt="2021-10-18T07:40:21.586" v="307"/>
        <pc:sldMkLst>
          <pc:docMk/>
          <pc:sldMk cId="2753259259" sldId="369"/>
        </pc:sldMkLst>
        <pc:picChg chg="add del mod">
          <ac:chgData name="Gude, JCJ (Jink)" userId="4ef21b44-81b7-4ebc-bb7e-31efdeb29dd8" providerId="ADAL" clId="{4C69BF38-CF01-413F-BC53-D1BA621A64EC}" dt="2021-10-18T07:40:21.586" v="307"/>
          <ac:picMkLst>
            <pc:docMk/>
            <pc:sldMk cId="2753259259" sldId="369"/>
            <ac:picMk id="4" creationId="{8E84DABC-A49C-40FB-8050-E912ECC5C0EE}"/>
          </ac:picMkLst>
        </pc:picChg>
      </pc:sldChg>
      <pc:sldChg chg="addSp delSp modSp mod ord">
        <pc:chgData name="Gude, JCJ (Jink)" userId="4ef21b44-81b7-4ebc-bb7e-31efdeb29dd8" providerId="ADAL" clId="{4C69BF38-CF01-413F-BC53-D1BA621A64EC}" dt="2021-10-18T11:57:52.462" v="460" actId="692"/>
        <pc:sldMkLst>
          <pc:docMk/>
          <pc:sldMk cId="1382853010" sldId="383"/>
        </pc:sldMkLst>
        <pc:spChg chg="mod">
          <ac:chgData name="Gude, JCJ (Jink)" userId="4ef21b44-81b7-4ebc-bb7e-31efdeb29dd8" providerId="ADAL" clId="{4C69BF38-CF01-413F-BC53-D1BA621A64EC}" dt="2021-10-18T07:40:40.915" v="335" actId="20577"/>
          <ac:spMkLst>
            <pc:docMk/>
            <pc:sldMk cId="1382853010" sldId="383"/>
            <ac:spMk id="2" creationId="{178034A8-F97B-4CD1-A3D5-DDE352A20913}"/>
          </ac:spMkLst>
        </pc:spChg>
        <pc:spChg chg="mod">
          <ac:chgData name="Gude, JCJ (Jink)" userId="4ef21b44-81b7-4ebc-bb7e-31efdeb29dd8" providerId="ADAL" clId="{4C69BF38-CF01-413F-BC53-D1BA621A64EC}" dt="2021-10-18T11:55:46.350" v="440" actId="14100"/>
          <ac:spMkLst>
            <pc:docMk/>
            <pc:sldMk cId="1382853010" sldId="383"/>
            <ac:spMk id="3" creationId="{BDEEBB09-67C8-45C7-8D04-F943C5BA645B}"/>
          </ac:spMkLst>
        </pc:spChg>
        <pc:spChg chg="add del mod">
          <ac:chgData name="Gude, JCJ (Jink)" userId="4ef21b44-81b7-4ebc-bb7e-31efdeb29dd8" providerId="ADAL" clId="{4C69BF38-CF01-413F-BC53-D1BA621A64EC}" dt="2021-10-18T11:55:17.783" v="432" actId="767"/>
          <ac:spMkLst>
            <pc:docMk/>
            <pc:sldMk cId="1382853010" sldId="383"/>
            <ac:spMk id="4" creationId="{E8916E83-BBC2-48C9-9FF2-24F76CDAA904}"/>
          </ac:spMkLst>
        </pc:spChg>
        <pc:spChg chg="add mod">
          <ac:chgData name="Gude, JCJ (Jink)" userId="4ef21b44-81b7-4ebc-bb7e-31efdeb29dd8" providerId="ADAL" clId="{4C69BF38-CF01-413F-BC53-D1BA621A64EC}" dt="2021-10-18T11:57:52.462" v="460" actId="692"/>
          <ac:spMkLst>
            <pc:docMk/>
            <pc:sldMk cId="1382853010" sldId="383"/>
            <ac:spMk id="6" creationId="{39D87514-05EE-4341-9A9C-8D4CC993E386}"/>
          </ac:spMkLst>
        </pc:spChg>
        <pc:picChg chg="del">
          <ac:chgData name="Gude, JCJ (Jink)" userId="4ef21b44-81b7-4ebc-bb7e-31efdeb29dd8" providerId="ADAL" clId="{4C69BF38-CF01-413F-BC53-D1BA621A64EC}" dt="2021-10-18T07:40:48.177" v="336" actId="478"/>
          <ac:picMkLst>
            <pc:docMk/>
            <pc:sldMk cId="1382853010" sldId="383"/>
            <ac:picMk id="1026" creationId="{FCA6A8F3-8B6F-48F1-A986-9E76E42F73CC}"/>
          </ac:picMkLst>
        </pc:picChg>
      </pc:sldChg>
      <pc:sldChg chg="modSp new mod">
        <pc:chgData name="Gude, JCJ (Jink)" userId="4ef21b44-81b7-4ebc-bb7e-31efdeb29dd8" providerId="ADAL" clId="{4C69BF38-CF01-413F-BC53-D1BA621A64EC}" dt="2021-10-18T07:10:20.622" v="277" actId="313"/>
        <pc:sldMkLst>
          <pc:docMk/>
          <pc:sldMk cId="1062384322" sldId="389"/>
        </pc:sldMkLst>
        <pc:spChg chg="mod">
          <ac:chgData name="Gude, JCJ (Jink)" userId="4ef21b44-81b7-4ebc-bb7e-31efdeb29dd8" providerId="ADAL" clId="{4C69BF38-CF01-413F-BC53-D1BA621A64EC}" dt="2021-10-18T07:09:32.391" v="209" actId="20577"/>
          <ac:spMkLst>
            <pc:docMk/>
            <pc:sldMk cId="1062384322" sldId="389"/>
            <ac:spMk id="2" creationId="{4D329C30-5C5F-4B72-9748-B53B785661CA}"/>
          </ac:spMkLst>
        </pc:spChg>
        <pc:spChg chg="mod">
          <ac:chgData name="Gude, JCJ (Jink)" userId="4ef21b44-81b7-4ebc-bb7e-31efdeb29dd8" providerId="ADAL" clId="{4C69BF38-CF01-413F-BC53-D1BA621A64EC}" dt="2021-10-18T07:10:20.622" v="277" actId="313"/>
          <ac:spMkLst>
            <pc:docMk/>
            <pc:sldMk cId="1062384322" sldId="389"/>
            <ac:spMk id="3" creationId="{AAD077A3-ED19-492B-955E-0CA0D981B31D}"/>
          </ac:spMkLst>
        </pc:spChg>
      </pc:sldChg>
      <pc:sldChg chg="addSp modSp new mod ord modAnim">
        <pc:chgData name="Gude, JCJ (Jink)" userId="4ef21b44-81b7-4ebc-bb7e-31efdeb29dd8" providerId="ADAL" clId="{4C69BF38-CF01-413F-BC53-D1BA621A64EC}" dt="2021-10-18T11:58:18.448" v="463"/>
        <pc:sldMkLst>
          <pc:docMk/>
          <pc:sldMk cId="3320675261" sldId="390"/>
        </pc:sldMkLst>
        <pc:spChg chg="add mod">
          <ac:chgData name="Gude, JCJ (Jink)" userId="4ef21b44-81b7-4ebc-bb7e-31efdeb29dd8" providerId="ADAL" clId="{4C69BF38-CF01-413F-BC53-D1BA621A64EC}" dt="2021-10-18T07:39:09.974" v="291" actId="242"/>
          <ac:spMkLst>
            <pc:docMk/>
            <pc:sldMk cId="3320675261" sldId="390"/>
            <ac:spMk id="6" creationId="{563E9454-599D-407D-ADD6-61FC3CBF9146}"/>
          </ac:spMkLst>
        </pc:spChg>
        <pc:spChg chg="add mod">
          <ac:chgData name="Gude, JCJ (Jink)" userId="4ef21b44-81b7-4ebc-bb7e-31efdeb29dd8" providerId="ADAL" clId="{4C69BF38-CF01-413F-BC53-D1BA621A64EC}" dt="2021-10-18T07:39:30.210" v="297" actId="14100"/>
          <ac:spMkLst>
            <pc:docMk/>
            <pc:sldMk cId="3320675261" sldId="390"/>
            <ac:spMk id="7" creationId="{7EE9A715-3106-44D8-BEDB-65BC3BCF1414}"/>
          </ac:spMkLst>
        </pc:spChg>
        <pc:spChg chg="add mod">
          <ac:chgData name="Gude, JCJ (Jink)" userId="4ef21b44-81b7-4ebc-bb7e-31efdeb29dd8" providerId="ADAL" clId="{4C69BF38-CF01-413F-BC53-D1BA621A64EC}" dt="2021-10-18T07:39:56.875" v="305" actId="14100"/>
          <ac:spMkLst>
            <pc:docMk/>
            <pc:sldMk cId="3320675261" sldId="390"/>
            <ac:spMk id="8" creationId="{E4698794-45C0-4884-8DC3-EDFA6AD9E5E8}"/>
          </ac:spMkLst>
        </pc:spChg>
        <pc:picChg chg="add">
          <ac:chgData name="Gude, JCJ (Jink)" userId="4ef21b44-81b7-4ebc-bb7e-31efdeb29dd8" providerId="ADAL" clId="{4C69BF38-CF01-413F-BC53-D1BA621A64EC}" dt="2021-10-18T07:15:44.205" v="279" actId="22"/>
          <ac:picMkLst>
            <pc:docMk/>
            <pc:sldMk cId="3320675261" sldId="390"/>
            <ac:picMk id="5" creationId="{797EFE71-CB42-4548-B46D-EF72E09679D6}"/>
          </ac:picMkLst>
        </pc:picChg>
      </pc:sldChg>
      <pc:sldChg chg="add">
        <pc:chgData name="Gude, JCJ (Jink)" userId="4ef21b44-81b7-4ebc-bb7e-31efdeb29dd8" providerId="ADAL" clId="{4C69BF38-CF01-413F-BC53-D1BA621A64EC}" dt="2021-10-18T07:40:29.586" v="308"/>
        <pc:sldMkLst>
          <pc:docMk/>
          <pc:sldMk cId="3454185549" sldId="391"/>
        </pc:sldMkLst>
      </pc:sldChg>
      <pc:sldChg chg="addSp delSp modSp new del mod">
        <pc:chgData name="Gude, JCJ (Jink)" userId="4ef21b44-81b7-4ebc-bb7e-31efdeb29dd8" providerId="ADAL" clId="{4C69BF38-CF01-413F-BC53-D1BA621A64EC}" dt="2021-10-18T12:02:43.797" v="464" actId="47"/>
        <pc:sldMkLst>
          <pc:docMk/>
          <pc:sldMk cId="3835922752" sldId="392"/>
        </pc:sldMkLst>
        <pc:spChg chg="del mod">
          <ac:chgData name="Gude, JCJ (Jink)" userId="4ef21b44-81b7-4ebc-bb7e-31efdeb29dd8" providerId="ADAL" clId="{4C69BF38-CF01-413F-BC53-D1BA621A64EC}" dt="2021-10-18T11:55:56.909" v="443" actId="21"/>
          <ac:spMkLst>
            <pc:docMk/>
            <pc:sldMk cId="3835922752" sldId="392"/>
            <ac:spMk id="3" creationId="{B36C38DB-764D-44E9-96DD-53EE0EE1A864}"/>
          </ac:spMkLst>
        </pc:spChg>
        <pc:spChg chg="add mod">
          <ac:chgData name="Gude, JCJ (Jink)" userId="4ef21b44-81b7-4ebc-bb7e-31efdeb29dd8" providerId="ADAL" clId="{4C69BF38-CF01-413F-BC53-D1BA621A64EC}" dt="2021-10-18T11:55:56.909" v="443" actId="21"/>
          <ac:spMkLst>
            <pc:docMk/>
            <pc:sldMk cId="3835922752" sldId="392"/>
            <ac:spMk id="4" creationId="{D944780A-39CC-40A5-8772-DEB1FB5FFF66}"/>
          </ac:spMkLst>
        </pc:spChg>
      </pc:sldChg>
      <pc:sldChg chg="add del">
        <pc:chgData name="Gude, JCJ (Jink)" userId="4ef21b44-81b7-4ebc-bb7e-31efdeb29dd8" providerId="ADAL" clId="{4C69BF38-CF01-413F-BC53-D1BA621A64EC}" dt="2021-10-18T07:49:06.609" v="356"/>
        <pc:sldMkLst>
          <pc:docMk/>
          <pc:sldMk cId="4049338185" sldId="392"/>
        </pc:sldMkLst>
      </pc:sldChg>
    </pc:docChg>
  </pc:docChgLst>
</pc:chgInfo>
</file>

<file path=ppt/media/image1.png>
</file>

<file path=ppt/media/image11.png>
</file>

<file path=ppt/media/image14.png>
</file>

<file path=ppt/media/image16.png>
</file>

<file path=ppt/media/image17.jpeg>
</file>

<file path=ppt/media/image18.png>
</file>

<file path=ppt/media/image2.png>
</file>

<file path=ppt/media/image20.jpg>
</file>

<file path=ppt/media/image2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125" cy="717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925" y="0"/>
            <a:ext cx="4302125" cy="717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D91CA-C306-43DD-938A-6F2D30E3174A}" type="datetimeFigureOut">
              <a:rPr lang="nl-NL" smtClean="0"/>
              <a:t>18-10-2021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6375" y="1787525"/>
            <a:ext cx="6973888" cy="48275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188" y="6883400"/>
            <a:ext cx="7942262" cy="56308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584238"/>
            <a:ext cx="4302125" cy="717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925" y="13584238"/>
            <a:ext cx="4302125" cy="717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1A9EF2-AA7B-42FB-B98D-166D9678189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82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1A9EF2-AA7B-42FB-B98D-166D9678189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5696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1A9EF2-AA7B-42FB-B98D-166D9678189D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4670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1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41A47"/>
              </a:clrFrom>
              <a:clrTo>
                <a:srgbClr val="E41A4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ijdelijke aanduiding voor titel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2306638"/>
          </a:xfrm>
        </p:spPr>
        <p:txBody>
          <a:bodyPr anchor="ctr"/>
          <a:lstStyle>
            <a:lvl1pPr algn="ctr">
              <a:defRPr sz="3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Klik om het opmaakprofiel te bewerken</a:t>
            </a:r>
          </a:p>
        </p:txBody>
      </p:sp>
      <p:sp>
        <p:nvSpPr>
          <p:cNvPr id="21508" name="Tijdelijke aanduiding voor tekst 2"/>
          <p:cNvSpPr>
            <a:spLocks noGrp="1"/>
          </p:cNvSpPr>
          <p:nvPr>
            <p:ph type="subTitle" idx="1"/>
          </p:nvPr>
        </p:nvSpPr>
        <p:spPr>
          <a:xfrm>
            <a:off x="760413" y="4437063"/>
            <a:ext cx="8353425" cy="914400"/>
          </a:xfrm>
        </p:spPr>
        <p:txBody>
          <a:bodyPr/>
          <a:lstStyle>
            <a:lvl1pPr marL="0" indent="0" algn="ctr">
              <a:buFont typeface="Arial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Klik om het opmaakprofiel van de modelondertitel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fld id="{849FD3F9-5544-487F-BFB9-C2848EEE1F8A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E614E4D-4D14-4FE6-A797-92E3AEF22B81}" type="slidenum">
              <a:rPr lang="nl-NL"/>
              <a:pPr/>
              <a:t>‹nr.›</a:t>
            </a:fld>
            <a:endParaRPr lang="nl-N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E611BF8-FD9C-4250-B41E-C69C2F3A3AF6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E8DD45-9300-46C8-9073-A113754AEEA2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09405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181850" y="557213"/>
            <a:ext cx="2228850" cy="5392737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95300" y="557213"/>
            <a:ext cx="6534150" cy="5392737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14C641B-4FC8-4A9C-9551-B0D8072AB7A5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376A63-3EEA-4028-8FBA-1AF84F657910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71892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6F3B23A-D296-48F3-8948-913EC3E43545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E3A9DE-8F31-4129-A108-706B5F5FA899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11329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44FD959-39DA-4A14-AD81-9C77C9F205D1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A3C528-AE39-4D86-AC05-8BCA86E141B4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087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95300" y="2085975"/>
            <a:ext cx="4381500" cy="3863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029200" y="2085975"/>
            <a:ext cx="4381500" cy="3863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238691-70A0-41DD-B9BC-419DE6EDD0B9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4ABF43-A9A7-4061-8670-4A4192995139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18202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C20F1-C716-40FD-BE23-C3F6987FC02C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4369EE-47A2-4286-ADA6-131E71548EE9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773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2380E2-FF49-49CC-AA52-42BCD0EA5694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74B68E-0642-45C3-BC24-F253A1B36A5B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23287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949C0B-7287-4AF0-9F72-D90E9283D5E2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2B03E00-EDF1-4D1F-AD88-03A0B469FFED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0060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4C40E54-4D44-4F75-9B1F-EB7B287D49E1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007FA5-ACF0-4B22-90B0-FAEB4F6C95A7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1813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3E6EB3-543D-4313-B67D-FA4C5AF1581E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303391-FA45-44B3-AEFB-C4D7215C9803}" type="slidenum">
              <a:rPr lang="nl-NL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6704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0" name="Picture 3"/>
          <p:cNvPicPr>
            <a:picLocks noChangeAspect="1" noChangeArrowheads="1"/>
          </p:cNvPicPr>
          <p:nvPr/>
        </p:nvPicPr>
        <p:blipFill>
          <a:blip r:embed="rId13">
            <a:clrChange>
              <a:clrFrom>
                <a:srgbClr val="E41A47"/>
              </a:clrFrom>
              <a:clrTo>
                <a:srgbClr val="E41A4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11" t="83611"/>
          <a:stretch>
            <a:fillRect/>
          </a:stretch>
        </p:blipFill>
        <p:spPr bwMode="auto">
          <a:xfrm>
            <a:off x="7113588" y="5734050"/>
            <a:ext cx="2792412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9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12" b="85695"/>
          <a:stretch>
            <a:fillRect/>
          </a:stretch>
        </p:blipFill>
        <p:spPr bwMode="auto">
          <a:xfrm>
            <a:off x="7400925" y="0"/>
            <a:ext cx="2505075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95300" y="557213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3163" tIns="51581" rIns="103163" bIns="5158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20484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495300" y="2085975"/>
            <a:ext cx="8915400" cy="386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3163" tIns="51581" rIns="103163" bIns="515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136650" y="6356350"/>
            <a:ext cx="2160588" cy="365125"/>
          </a:xfrm>
          <a:prstGeom prst="rect">
            <a:avLst/>
          </a:prstGeom>
        </p:spPr>
        <p:txBody>
          <a:bodyPr vert="horz" wrap="square" lIns="103163" tIns="51581" rIns="103163" bIns="51581" numCol="1" anchor="ctr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AF8307A1-122D-4DAD-AAC6-8F61982A0745}" type="datetimeFigureOut">
              <a:rPr lang="nl-NL"/>
              <a:pPr/>
              <a:t>18-10-2021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wrap="square" lIns="103163" tIns="51581" rIns="103163" bIns="51581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400050" y="6361113"/>
            <a:ext cx="647700" cy="365125"/>
          </a:xfrm>
          <a:prstGeom prst="rect">
            <a:avLst/>
          </a:prstGeom>
        </p:spPr>
        <p:txBody>
          <a:bodyPr vert="horz" wrap="square" lIns="103163" tIns="51581" rIns="103163" bIns="51581" numCol="1" anchor="ctr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8C1E0095-1E91-43FA-9112-92BEC9E4F489}" type="slidenum">
              <a:rPr lang="nl-NL"/>
              <a:pPr/>
              <a:t>‹nr.›</a:t>
            </a:fld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2pPr>
      <a:lvl3pPr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3pPr>
      <a:lvl4pPr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4pPr>
      <a:lvl5pPr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5pPr>
      <a:lvl6pPr marL="457200"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defTabSz="1030288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85763" indent="-385763" algn="l" defTabSz="1030288" rtl="0" fontAlgn="base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2"/>
          </a:solidFill>
          <a:latin typeface="+mn-lt"/>
          <a:ea typeface="+mn-ea"/>
          <a:cs typeface="+mn-cs"/>
        </a:defRPr>
      </a:lvl1pPr>
      <a:lvl2pPr marL="836613" indent="-322263" algn="l" defTabSz="1030288" rtl="0" fontAlgn="base">
        <a:spcBef>
          <a:spcPct val="20000"/>
        </a:spcBef>
        <a:spcAft>
          <a:spcPct val="0"/>
        </a:spcAft>
        <a:buFont typeface="Arial" charset="0"/>
        <a:buChar char="–"/>
        <a:defRPr>
          <a:solidFill>
            <a:schemeClr val="tx2"/>
          </a:solidFill>
          <a:latin typeface="+mn-lt"/>
        </a:defRPr>
      </a:lvl2pPr>
      <a:lvl3pPr marL="1289050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•"/>
        <a:defRPr sz="1700">
          <a:solidFill>
            <a:schemeClr val="tx2"/>
          </a:solidFill>
          <a:latin typeface="+mn-lt"/>
        </a:defRPr>
      </a:lvl3pPr>
      <a:lvl4pPr marL="1804988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–"/>
        <a:defRPr sz="1500">
          <a:solidFill>
            <a:schemeClr val="tx2"/>
          </a:solidFill>
          <a:latin typeface="+mn-lt"/>
        </a:defRPr>
      </a:lvl4pPr>
      <a:lvl5pPr marL="2320925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»"/>
        <a:defRPr sz="1500">
          <a:solidFill>
            <a:schemeClr val="tx2"/>
          </a:solidFill>
          <a:latin typeface="+mn-lt"/>
        </a:defRPr>
      </a:lvl5pPr>
      <a:lvl6pPr marL="2778125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»"/>
        <a:defRPr sz="1500">
          <a:solidFill>
            <a:schemeClr val="tx2"/>
          </a:solidFill>
          <a:latin typeface="+mn-lt"/>
        </a:defRPr>
      </a:lvl6pPr>
      <a:lvl7pPr marL="3235325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»"/>
        <a:defRPr sz="1500">
          <a:solidFill>
            <a:schemeClr val="tx2"/>
          </a:solidFill>
          <a:latin typeface="+mn-lt"/>
        </a:defRPr>
      </a:lvl7pPr>
      <a:lvl8pPr marL="3692525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»"/>
        <a:defRPr sz="1500">
          <a:solidFill>
            <a:schemeClr val="tx2"/>
          </a:solidFill>
          <a:latin typeface="+mn-lt"/>
        </a:defRPr>
      </a:lvl8pPr>
      <a:lvl9pPr marL="4149725" indent="-257175" algn="l" defTabSz="1030288" rtl="0" fontAlgn="base">
        <a:spcBef>
          <a:spcPct val="20000"/>
        </a:spcBef>
        <a:spcAft>
          <a:spcPct val="0"/>
        </a:spcAft>
        <a:buFont typeface="Arial" charset="0"/>
        <a:buChar char="»"/>
        <a:defRPr sz="1500">
          <a:solidFill>
            <a:schemeClr val="tx2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#_ftnref2"/><Relationship Id="rId2" Type="http://schemas.openxmlformats.org/officeDocument/2006/relationships/hyperlink" Target="#_ftnref1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91AB0-9AA4-480B-B2F6-FFC3CEE659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Aanleiding</a:t>
            </a:r>
            <a:r>
              <a:rPr lang="en-US" dirty="0"/>
              <a:t> </a:t>
            </a:r>
            <a:r>
              <a:rPr lang="en-US" dirty="0" err="1"/>
              <a:t>onderzoek</a:t>
            </a:r>
            <a:r>
              <a:rPr lang="en-US" dirty="0"/>
              <a:t> </a:t>
            </a:r>
            <a:r>
              <a:rPr lang="en-US" dirty="0" err="1"/>
              <a:t>nanofiltratie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technologisch</a:t>
            </a:r>
            <a:r>
              <a:rPr lang="en-US" dirty="0"/>
              <a:t> </a:t>
            </a:r>
            <a:r>
              <a:rPr lang="en-US" dirty="0" err="1"/>
              <a:t>systeem</a:t>
            </a:r>
            <a:r>
              <a:rPr lang="en-US" dirty="0"/>
              <a:t> PWN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18B70F-D249-4BF4-AB7E-A52864F4F1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September 2019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8981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8C5AF1-0873-49CD-ADEE-7802A69C9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Zout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E20A80AA-8CD9-4B02-A491-D0D4876659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3220850"/>
              </p:ext>
            </p:extLst>
          </p:nvPr>
        </p:nvGraphicFramePr>
        <p:xfrm>
          <a:off x="567317" y="1916832"/>
          <a:ext cx="8971444" cy="36672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43977">
                  <a:extLst>
                    <a:ext uri="{9D8B030D-6E8A-4147-A177-3AD203B41FA5}">
                      <a16:colId xmlns:a16="http://schemas.microsoft.com/office/drawing/2014/main" val="3726906970"/>
                    </a:ext>
                  </a:extLst>
                </a:gridCol>
                <a:gridCol w="1490133">
                  <a:extLst>
                    <a:ext uri="{9D8B030D-6E8A-4147-A177-3AD203B41FA5}">
                      <a16:colId xmlns:a16="http://schemas.microsoft.com/office/drawing/2014/main" val="801009960"/>
                    </a:ext>
                  </a:extLst>
                </a:gridCol>
                <a:gridCol w="1288082">
                  <a:extLst>
                    <a:ext uri="{9D8B030D-6E8A-4147-A177-3AD203B41FA5}">
                      <a16:colId xmlns:a16="http://schemas.microsoft.com/office/drawing/2014/main" val="634827506"/>
                    </a:ext>
                  </a:extLst>
                </a:gridCol>
                <a:gridCol w="1212313">
                  <a:extLst>
                    <a:ext uri="{9D8B030D-6E8A-4147-A177-3AD203B41FA5}">
                      <a16:colId xmlns:a16="http://schemas.microsoft.com/office/drawing/2014/main" val="1070713689"/>
                    </a:ext>
                  </a:extLst>
                </a:gridCol>
                <a:gridCol w="1212313">
                  <a:extLst>
                    <a:ext uri="{9D8B030D-6E8A-4147-A177-3AD203B41FA5}">
                      <a16:colId xmlns:a16="http://schemas.microsoft.com/office/drawing/2014/main" val="2779302704"/>
                    </a:ext>
                  </a:extLst>
                </a:gridCol>
                <a:gridCol w="1212313">
                  <a:extLst>
                    <a:ext uri="{9D8B030D-6E8A-4147-A177-3AD203B41FA5}">
                      <a16:colId xmlns:a16="http://schemas.microsoft.com/office/drawing/2014/main" val="4062148708"/>
                    </a:ext>
                  </a:extLst>
                </a:gridCol>
                <a:gridCol w="1212313">
                  <a:extLst>
                    <a:ext uri="{9D8B030D-6E8A-4147-A177-3AD203B41FA5}">
                      <a16:colId xmlns:a16="http://schemas.microsoft.com/office/drawing/2014/main" val="2201122402"/>
                    </a:ext>
                  </a:extLst>
                </a:gridCol>
              </a:tblGrid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Periode</a:t>
                      </a: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Productie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Chloride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FeCl</a:t>
                      </a:r>
                      <a:r>
                        <a:rPr lang="nl-NL" sz="1400" b="1" u="none" strike="noStrike" baseline="-25000" dirty="0">
                          <a:effectLst/>
                        </a:rPr>
                        <a:t>3</a:t>
                      </a:r>
                      <a:endParaRPr lang="nl-NL" sz="1400" b="1" i="0" u="none" strike="noStrike" baseline="-25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FeClSO</a:t>
                      </a:r>
                      <a:r>
                        <a:rPr lang="nl-NL" sz="1400" b="1" u="none" strike="noStrike" baseline="-25000" dirty="0">
                          <a:effectLst/>
                        </a:rPr>
                        <a:t>4</a:t>
                      </a:r>
                      <a:endParaRPr lang="nl-NL" sz="1400" b="1" i="0" u="none" strike="noStrike" baseline="-25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27652663"/>
                  </a:ext>
                </a:extLst>
              </a:tr>
              <a:tr h="457970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PSB/PSM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PSB/PSM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88327220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89515003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90</a:t>
                      </a:r>
                      <a:r>
                        <a:rPr lang="nl-NL" sz="1400" u="none" strike="noStrike" baseline="30000" dirty="0">
                          <a:effectLst/>
                        </a:rPr>
                        <a:t>*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134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00157152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90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56778035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Max. dag (2018)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60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280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125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221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31019639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2916017"/>
                  </a:ext>
                </a:extLst>
              </a:tr>
              <a:tr h="308772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Periode</a:t>
                      </a: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Productie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Natrium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 err="1">
                          <a:effectLst/>
                        </a:rPr>
                        <a:t>Condi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Ont.+ </a:t>
                      </a:r>
                      <a:r>
                        <a:rPr lang="nl-NL" sz="1400" b="1" u="none" strike="noStrike" dirty="0" err="1">
                          <a:effectLst/>
                        </a:rPr>
                        <a:t>Condi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39025316"/>
                  </a:ext>
                </a:extLst>
              </a:tr>
              <a:tr h="457970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WPJ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PSB/PSH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PSM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05574327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93639941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98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99357545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9606917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Max. dag (2018)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166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1839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7947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4E5636-3C4D-4CD9-B843-02E77D389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Onderzoek en strategie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940B2E-43D7-49E1-8DB0-ED0019CA7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NF: Recovery, flux, werkdruk, retentie mono- en divalente ionen, retentie organische microverontreinigingen (OMV)</a:t>
            </a:r>
          </a:p>
          <a:p>
            <a:r>
              <a:rPr lang="nl-NL" dirty="0"/>
              <a:t>Direct drinkwater: AKF en MF</a:t>
            </a:r>
          </a:p>
          <a:p>
            <a:pPr lvl="1"/>
            <a:r>
              <a:rPr lang="nl-NL" dirty="0"/>
              <a:t>Mix WCB en WPJ aanvoer</a:t>
            </a:r>
          </a:p>
          <a:p>
            <a:pPr lvl="1"/>
            <a:r>
              <a:rPr lang="nl-NL" dirty="0"/>
              <a:t>Biologische stabiliteit</a:t>
            </a:r>
          </a:p>
          <a:p>
            <a:pPr lvl="1"/>
            <a:r>
              <a:rPr lang="nl-NL" dirty="0"/>
              <a:t>OMV verwijdering </a:t>
            </a:r>
            <a:r>
              <a:rPr lang="nl-NL" dirty="0">
                <a:sym typeface="Wingdings" panose="05000000000000000000" pitchFamily="2" charset="2"/>
              </a:rPr>
              <a:t> </a:t>
            </a:r>
            <a:r>
              <a:rPr lang="nl-NL" dirty="0"/>
              <a:t>stand tijd kool</a:t>
            </a:r>
          </a:p>
          <a:p>
            <a:r>
              <a:rPr lang="nl-NL" dirty="0"/>
              <a:t>WPJ: kwaliteit en kwantiteit omhoog</a:t>
            </a:r>
          </a:p>
          <a:p>
            <a:pPr lvl="1"/>
            <a:r>
              <a:rPr lang="nl-NL" dirty="0"/>
              <a:t>‘</a:t>
            </a:r>
            <a:r>
              <a:rPr lang="nl-NL" dirty="0" err="1"/>
              <a:t>Enhanced</a:t>
            </a:r>
            <a:r>
              <a:rPr lang="nl-NL" dirty="0"/>
              <a:t>’ coagulation</a:t>
            </a:r>
          </a:p>
          <a:p>
            <a:pPr lvl="1"/>
            <a:r>
              <a:rPr lang="nl-NL" dirty="0"/>
              <a:t>Neerwaartse filtratie</a:t>
            </a:r>
          </a:p>
          <a:p>
            <a:pPr lvl="1"/>
            <a:r>
              <a:rPr lang="nl-NL" dirty="0"/>
              <a:t>FeClSO</a:t>
            </a:r>
            <a:r>
              <a:rPr lang="nl-NL" baseline="-25000" dirty="0"/>
              <a:t>4</a:t>
            </a:r>
            <a:r>
              <a:rPr lang="nl-NL" dirty="0"/>
              <a:t> </a:t>
            </a:r>
            <a:r>
              <a:rPr lang="nl-NL" dirty="0" err="1"/>
              <a:t>ipv</a:t>
            </a:r>
            <a:r>
              <a:rPr lang="nl-NL" dirty="0"/>
              <a:t> FeCl</a:t>
            </a:r>
            <a:r>
              <a:rPr lang="nl-NL" baseline="-25000" dirty="0"/>
              <a:t>3</a:t>
            </a:r>
            <a:endParaRPr lang="nl-NL" dirty="0"/>
          </a:p>
          <a:p>
            <a:r>
              <a:rPr lang="nl-NL" dirty="0"/>
              <a:t>Strategie “nieuw” concept:</a:t>
            </a:r>
          </a:p>
          <a:p>
            <a:pPr lvl="1"/>
            <a:r>
              <a:rPr lang="nl-NL" dirty="0"/>
              <a:t>Retentie zout deel losgelaten</a:t>
            </a:r>
          </a:p>
          <a:p>
            <a:pPr lvl="1"/>
            <a:r>
              <a:rPr lang="nl-NL" dirty="0"/>
              <a:t>Geen duinpassage</a:t>
            </a:r>
          </a:p>
        </p:txBody>
      </p:sp>
    </p:spTree>
    <p:extLst>
      <p:ext uri="{BB962C8B-B14F-4D97-AF65-F5344CB8AC3E}">
        <p14:creationId xmlns:p14="http://schemas.microsoft.com/office/powerpoint/2010/main" val="1183244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B2BF-0502-4CFC-948A-B336BE143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UF uitbreiden, NF installeren, na UV AOP een AKF CMF stap </a:t>
            </a:r>
            <a:r>
              <a:rPr lang="nl-NL" dirty="0" err="1"/>
              <a:t>tbv</a:t>
            </a:r>
            <a:r>
              <a:rPr lang="nl-NL" dirty="0"/>
              <a:t> directe DW productie </a:t>
            </a:r>
            <a:r>
              <a:rPr lang="nl-NL" dirty="0" err="1"/>
              <a:t>tbv</a:t>
            </a:r>
            <a:r>
              <a:rPr lang="nl-NL" dirty="0"/>
              <a:t> PSH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933B8-AE1B-4189-9A85-AD04032CF6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dirty="0"/>
              <a:t>Kansen</a:t>
            </a:r>
          </a:p>
          <a:p>
            <a:r>
              <a:rPr lang="nl-NL" dirty="0"/>
              <a:t>Meer drinkwater uit huidige systeem / concept</a:t>
            </a:r>
          </a:p>
          <a:p>
            <a:r>
              <a:rPr lang="nl-NL" dirty="0"/>
              <a:t>Bedrijfseconomisch voordeel (conditioneren beperkter)</a:t>
            </a:r>
          </a:p>
          <a:p>
            <a:r>
              <a:rPr lang="nl-NL" dirty="0"/>
              <a:t>Directe zuivering binnen gegeven concepten van PWN in Heemskerk</a:t>
            </a:r>
          </a:p>
          <a:p>
            <a:pPr lvl="1"/>
            <a:r>
              <a:rPr lang="nl-NL" dirty="0"/>
              <a:t>Biologisch stabiel drinkwater uit directe zuivering (25% NF en 75% met eindstandige CMF)</a:t>
            </a:r>
          </a:p>
          <a:p>
            <a:r>
              <a:rPr lang="nl-NL" dirty="0"/>
              <a:t>Handelingsperspectief in </a:t>
            </a:r>
            <a:r>
              <a:rPr lang="nl-NL" dirty="0" err="1"/>
              <a:t>scenarios</a:t>
            </a:r>
            <a:r>
              <a:rPr lang="nl-NL" dirty="0"/>
              <a:t> waarbij duin </a:t>
            </a:r>
            <a:r>
              <a:rPr lang="nl-NL" dirty="0" err="1"/>
              <a:t>gebypassed</a:t>
            </a:r>
            <a:r>
              <a:rPr lang="nl-NL" dirty="0"/>
              <a:t> (moet) worden (klimaatverandering, verplaatsing infiltratiegebieden </a:t>
            </a:r>
            <a:r>
              <a:rPr lang="nl-NL" dirty="0" err="1"/>
              <a:t>ed</a:t>
            </a:r>
            <a:r>
              <a:rPr lang="nl-NL" dirty="0"/>
              <a:t>)</a:t>
            </a:r>
          </a:p>
          <a:p>
            <a:r>
              <a:rPr lang="nl-NL" dirty="0"/>
              <a:t>Modulair </a:t>
            </a:r>
            <a:r>
              <a:rPr lang="nl-NL" dirty="0" err="1"/>
              <a:t>uitbreidbaar</a:t>
            </a:r>
            <a:r>
              <a:rPr lang="nl-NL" dirty="0"/>
              <a:t> concept dat kan meegroeien met de vraag als het eenmaal ge-</a:t>
            </a:r>
            <a:r>
              <a:rPr lang="nl-NL" dirty="0" err="1"/>
              <a:t>engineerd</a:t>
            </a:r>
            <a:r>
              <a:rPr lang="nl-NL" dirty="0"/>
              <a:t> is</a:t>
            </a:r>
          </a:p>
          <a:p>
            <a:r>
              <a:rPr lang="nl-NL" dirty="0"/>
              <a:t>Verfrissing / perspectief relatie onderzoeksvelden biologische stabiliteit- (membraan)technologie en capaciteit</a:t>
            </a:r>
          </a:p>
          <a:p>
            <a:r>
              <a:rPr lang="nl-NL" dirty="0"/>
              <a:t>Impuls voor technologisch onderzoek ten dienste van PWN</a:t>
            </a:r>
          </a:p>
          <a:p>
            <a:r>
              <a:rPr lang="nl-NL" dirty="0"/>
              <a:t>Voorkomt </a:t>
            </a:r>
            <a:r>
              <a:rPr lang="nl-NL" dirty="0" err="1"/>
              <a:t>opharding</a:t>
            </a:r>
            <a:r>
              <a:rPr lang="nl-NL" dirty="0"/>
              <a:t> duin dus gunstiger onthardwater ratio</a:t>
            </a:r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RESULTAAT 8-15 Mm</a:t>
            </a:r>
            <a:r>
              <a:rPr lang="nl-NL" baseline="30000" dirty="0"/>
              <a:t>3</a:t>
            </a:r>
            <a:r>
              <a:rPr lang="nl-NL" dirty="0"/>
              <a:t>/jaar EN lange termijn technologisch scenario in de snelst groeiende regio van ons voorzieningsgebied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AE719-70D7-4687-815F-89D9B37076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dirty="0" err="1"/>
              <a:t>Risicos</a:t>
            </a:r>
            <a:endParaRPr lang="nl-NL" dirty="0"/>
          </a:p>
          <a:p>
            <a:r>
              <a:rPr lang="nl-NL" dirty="0" err="1"/>
              <a:t>Alkanititeit</a:t>
            </a:r>
            <a:r>
              <a:rPr lang="nl-NL" dirty="0"/>
              <a:t>?</a:t>
            </a:r>
          </a:p>
          <a:p>
            <a:r>
              <a:rPr lang="nl-NL" dirty="0"/>
              <a:t>Retentie micro’s</a:t>
            </a:r>
          </a:p>
          <a:p>
            <a:r>
              <a:rPr lang="nl-NL" dirty="0"/>
              <a:t>Barrière chloride natrium</a:t>
            </a:r>
          </a:p>
          <a:p>
            <a:pPr lvl="1"/>
            <a:r>
              <a:rPr lang="nl-NL" dirty="0"/>
              <a:t>Relatie met de noodzaak voor een bekken op het </a:t>
            </a:r>
            <a:r>
              <a:rPr lang="nl-NL" dirty="0" err="1"/>
              <a:t>Ijsselmeer</a:t>
            </a:r>
            <a:endParaRPr lang="nl-NL" dirty="0"/>
          </a:p>
          <a:p>
            <a:pPr lvl="1"/>
            <a:r>
              <a:rPr lang="nl-NL" dirty="0"/>
              <a:t>Noodscenario is implementatie van HF, technologisch niet complex</a:t>
            </a:r>
          </a:p>
          <a:p>
            <a:pPr lvl="1"/>
            <a:r>
              <a:rPr lang="nl-NL" dirty="0"/>
              <a:t>FeClSO</a:t>
            </a:r>
            <a:r>
              <a:rPr lang="nl-NL" baseline="-25000" dirty="0"/>
              <a:t>4</a:t>
            </a:r>
            <a:r>
              <a:rPr lang="nl-NL" dirty="0"/>
              <a:t> op WPJ (+300 k)</a:t>
            </a:r>
          </a:p>
          <a:p>
            <a:r>
              <a:rPr lang="nl-NL" dirty="0"/>
              <a:t>Stabiele hogere (3x) flux </a:t>
            </a:r>
            <a:r>
              <a:rPr lang="nl-NL" dirty="0" err="1"/>
              <a:t>tov</a:t>
            </a:r>
            <a:r>
              <a:rPr lang="nl-NL" dirty="0"/>
              <a:t> HF</a:t>
            </a:r>
          </a:p>
          <a:p>
            <a:r>
              <a:rPr lang="nl-NL" dirty="0"/>
              <a:t>Minder - en een andere samenstelling – concentraat bij NF </a:t>
            </a:r>
            <a:r>
              <a:rPr lang="nl-NL" dirty="0" err="1"/>
              <a:t>ipv</a:t>
            </a:r>
            <a:r>
              <a:rPr lang="nl-NL" dirty="0"/>
              <a:t> HF</a:t>
            </a:r>
          </a:p>
          <a:p>
            <a:r>
              <a:rPr lang="nl-NL" dirty="0"/>
              <a:t>Extra capaciteit WRK = WPJ uitbreiding</a:t>
            </a:r>
          </a:p>
          <a:p>
            <a:r>
              <a:rPr lang="nl-NL" dirty="0"/>
              <a:t>Grotere </a:t>
            </a:r>
            <a:r>
              <a:rPr lang="nl-NL" dirty="0" err="1"/>
              <a:t>by-pass</a:t>
            </a:r>
            <a:r>
              <a:rPr lang="nl-NL" dirty="0"/>
              <a:t> UV duin?</a:t>
            </a:r>
          </a:p>
        </p:txBody>
      </p:sp>
    </p:spTree>
    <p:extLst>
      <p:ext uri="{BB962C8B-B14F-4D97-AF65-F5344CB8AC3E}">
        <p14:creationId xmlns:p14="http://schemas.microsoft.com/office/powerpoint/2010/main" val="3268947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1518E5-678B-40F2-BA77-5CE107784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Nano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94F768E-4D5B-4BB8-8FF2-CCB48203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1CAE950-555B-4496-A291-AA3CD8AEE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" y="1700213"/>
            <a:ext cx="93535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52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9D94ED-9690-4BB9-B244-B5A7212A03CB}"/>
              </a:ext>
            </a:extLst>
          </p:cNvPr>
          <p:cNvSpPr/>
          <p:nvPr/>
        </p:nvSpPr>
        <p:spPr>
          <a:xfrm>
            <a:off x="2695162" y="243598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WPJ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F2929D-C693-4009-BC3A-A59FAE3955AD}"/>
              </a:ext>
            </a:extLst>
          </p:cNvPr>
          <p:cNvSpPr/>
          <p:nvPr/>
        </p:nvSpPr>
        <p:spPr>
          <a:xfrm>
            <a:off x="360655" y="1409630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4FDA8D-CCA0-4C76-985E-C41157ED745C}"/>
              </a:ext>
            </a:extLst>
          </p:cNvPr>
          <p:cNvSpPr/>
          <p:nvPr/>
        </p:nvSpPr>
        <p:spPr>
          <a:xfrm>
            <a:off x="2297373" y="2436595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NF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41AAA5-39A0-4884-9AAD-51F97A34B4AE}"/>
              </a:ext>
            </a:extLst>
          </p:cNvPr>
          <p:cNvSpPr/>
          <p:nvPr/>
        </p:nvSpPr>
        <p:spPr>
          <a:xfrm>
            <a:off x="2297373" y="1407155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CA3AA-DF9A-4652-94A1-94114870CAA1}"/>
              </a:ext>
            </a:extLst>
          </p:cNvPr>
          <p:cNvSpPr/>
          <p:nvPr/>
        </p:nvSpPr>
        <p:spPr>
          <a:xfrm>
            <a:off x="6619597" y="107317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UV/H2O2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981091-BC4A-4CB6-9362-7C6F7D3A103F}"/>
              </a:ext>
            </a:extLst>
          </p:cNvPr>
          <p:cNvSpPr/>
          <p:nvPr/>
        </p:nvSpPr>
        <p:spPr>
          <a:xfrm>
            <a:off x="6619597" y="187142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reactor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49330A-DFC9-4F5F-BA5E-BBC458C2F570}"/>
              </a:ext>
            </a:extLst>
          </p:cNvPr>
          <p:cNvSpPr/>
          <p:nvPr/>
        </p:nvSpPr>
        <p:spPr>
          <a:xfrm>
            <a:off x="4736976" y="228484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WCB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4BE4F1-5D97-4652-BC83-3B876FF6B923}"/>
              </a:ext>
            </a:extLst>
          </p:cNvPr>
          <p:cNvSpPr/>
          <p:nvPr/>
        </p:nvSpPr>
        <p:spPr>
          <a:xfrm>
            <a:off x="6619597" y="2592769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Duin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25A862-95B4-4D2E-98CE-9BA051328E5C}"/>
              </a:ext>
            </a:extLst>
          </p:cNvPr>
          <p:cNvSpPr/>
          <p:nvPr/>
        </p:nvSpPr>
        <p:spPr>
          <a:xfrm>
            <a:off x="2715806" y="524609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CF0AF7-34B8-4A93-99EE-BB8F06FD4FBD}"/>
              </a:ext>
            </a:extLst>
          </p:cNvPr>
          <p:cNvSpPr/>
          <p:nvPr/>
        </p:nvSpPr>
        <p:spPr>
          <a:xfrm>
            <a:off x="360655" y="243419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NF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D99BDFA-167D-4A57-A078-1761CCBDE4E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60655" y="3845841"/>
            <a:ext cx="1507071" cy="5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57E751-9F7E-4DD6-AF8A-AD428C86E859}"/>
              </a:ext>
            </a:extLst>
          </p:cNvPr>
          <p:cNvSpPr txBox="1"/>
          <p:nvPr/>
        </p:nvSpPr>
        <p:spPr>
          <a:xfrm>
            <a:off x="-105556" y="3909380"/>
            <a:ext cx="1973282" cy="592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25" b="1" dirty="0">
                <a:solidFill>
                  <a:schemeClr val="accent1"/>
                </a:solidFill>
              </a:rPr>
              <a:t>-80% </a:t>
            </a:r>
            <a:r>
              <a:rPr lang="nl-NL" sz="1625" b="1" dirty="0" err="1">
                <a:solidFill>
                  <a:schemeClr val="accent1"/>
                </a:solidFill>
              </a:rPr>
              <a:t>NaOH</a:t>
            </a:r>
            <a:r>
              <a:rPr lang="nl-NL" sz="1625" b="1" dirty="0">
                <a:solidFill>
                  <a:schemeClr val="accent1"/>
                </a:solidFill>
              </a:rPr>
              <a:t> tot pH 9</a:t>
            </a: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73395716-A95F-4D8C-BB82-B813B412E92B}"/>
              </a:ext>
            </a:extLst>
          </p:cNvPr>
          <p:cNvSpPr/>
          <p:nvPr/>
        </p:nvSpPr>
        <p:spPr>
          <a:xfrm>
            <a:off x="1867726" y="3390839"/>
            <a:ext cx="648072" cy="92146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2" name="Verbindingslijn: gebogen 11">
            <a:extLst>
              <a:ext uri="{FF2B5EF4-FFF2-40B4-BE49-F238E27FC236}">
                <a16:creationId xmlns:a16="http://schemas.microsoft.com/office/drawing/2014/main" id="{9B406E60-06F5-4794-B75A-EED158C5DDCA}"/>
              </a:ext>
            </a:extLst>
          </p:cNvPr>
          <p:cNvCxnSpPr>
            <a:cxnSpLocks/>
            <a:stCxn id="24" idx="2"/>
            <a:endCxn id="6" idx="0"/>
          </p:cNvCxnSpPr>
          <p:nvPr/>
        </p:nvCxnSpPr>
        <p:spPr>
          <a:xfrm rot="16200000" flipH="1">
            <a:off x="1553458" y="2752534"/>
            <a:ext cx="386811" cy="8897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erbindingslijn: gebogen 25">
            <a:extLst>
              <a:ext uri="{FF2B5EF4-FFF2-40B4-BE49-F238E27FC236}">
                <a16:creationId xmlns:a16="http://schemas.microsoft.com/office/drawing/2014/main" id="{0ED9153C-1851-4B5C-8B56-15FFC6B0570C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rot="5400000">
            <a:off x="2523019" y="2675175"/>
            <a:ext cx="384408" cy="10469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erbindingslijn: gebogen 27">
            <a:extLst>
              <a:ext uri="{FF2B5EF4-FFF2-40B4-BE49-F238E27FC236}">
                <a16:creationId xmlns:a16="http://schemas.microsoft.com/office/drawing/2014/main" id="{28A8B410-DD4A-4F61-BB6E-86025D14E9E8}"/>
              </a:ext>
            </a:extLst>
          </p:cNvPr>
          <p:cNvCxnSpPr>
            <a:cxnSpLocks/>
            <a:stCxn id="6" idx="2"/>
            <a:endCxn id="25" idx="1"/>
          </p:cNvCxnSpPr>
          <p:nvPr/>
        </p:nvCxnSpPr>
        <p:spPr>
          <a:xfrm rot="16200000" flipH="1">
            <a:off x="1844427" y="4659635"/>
            <a:ext cx="1218714" cy="5240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63DA8E11-2BB2-48EA-A2CA-5922448332D2}"/>
              </a:ext>
            </a:extLst>
          </p:cNvPr>
          <p:cNvCxnSpPr>
            <a:cxnSpLocks/>
            <a:stCxn id="25" idx="2"/>
            <a:endCxn id="39" idx="0"/>
          </p:cNvCxnSpPr>
          <p:nvPr/>
        </p:nvCxnSpPr>
        <p:spPr>
          <a:xfrm flipH="1">
            <a:off x="3653409" y="5815932"/>
            <a:ext cx="3707" cy="349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24">
            <a:extLst>
              <a:ext uri="{FF2B5EF4-FFF2-40B4-BE49-F238E27FC236}">
                <a16:creationId xmlns:a16="http://schemas.microsoft.com/office/drawing/2014/main" id="{5A617DFE-56FC-4A27-B208-6B133A62C1AC}"/>
              </a:ext>
            </a:extLst>
          </p:cNvPr>
          <p:cNvSpPr/>
          <p:nvPr/>
        </p:nvSpPr>
        <p:spPr>
          <a:xfrm>
            <a:off x="2712099" y="6165304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40" name="Straight Arrow Connector 2">
            <a:extLst>
              <a:ext uri="{FF2B5EF4-FFF2-40B4-BE49-F238E27FC236}">
                <a16:creationId xmlns:a16="http://schemas.microsoft.com/office/drawing/2014/main" id="{0EF523BC-BD0F-41DA-B6C3-380E2779162A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>
            <a:off x="7560907" y="2441259"/>
            <a:ext cx="0" cy="15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2">
            <a:extLst>
              <a:ext uri="{FF2B5EF4-FFF2-40B4-BE49-F238E27FC236}">
                <a16:creationId xmlns:a16="http://schemas.microsoft.com/office/drawing/2014/main" id="{58804358-A907-4C34-877A-D216547CA044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7560907" y="1643009"/>
            <a:ext cx="0" cy="228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ingslijn: gebogen 45">
            <a:extLst>
              <a:ext uri="{FF2B5EF4-FFF2-40B4-BE49-F238E27FC236}">
                <a16:creationId xmlns:a16="http://schemas.microsoft.com/office/drawing/2014/main" id="{44B30BC8-F686-4B93-93D2-61A436D6580A}"/>
              </a:ext>
            </a:extLst>
          </p:cNvPr>
          <p:cNvCxnSpPr>
            <a:cxnSpLocks/>
            <a:stCxn id="23" idx="2"/>
            <a:endCxn id="25" idx="0"/>
          </p:cNvCxnSpPr>
          <p:nvPr/>
        </p:nvCxnSpPr>
        <p:spPr>
          <a:xfrm rot="5400000">
            <a:off x="4567267" y="2252455"/>
            <a:ext cx="2083491" cy="39037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2">
            <a:extLst>
              <a:ext uri="{FF2B5EF4-FFF2-40B4-BE49-F238E27FC236}">
                <a16:creationId xmlns:a16="http://schemas.microsoft.com/office/drawing/2014/main" id="{38F9ECF7-158C-4DCC-B7B2-078B85D341B4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301965" y="1977364"/>
            <a:ext cx="0" cy="456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2">
            <a:extLst>
              <a:ext uri="{FF2B5EF4-FFF2-40B4-BE49-F238E27FC236}">
                <a16:creationId xmlns:a16="http://schemas.microsoft.com/office/drawing/2014/main" id="{93A29676-C68D-4A9D-9344-005A6D62B9F3}"/>
              </a:ext>
            </a:extLst>
          </p:cNvPr>
          <p:cNvCxnSpPr>
            <a:cxnSpLocks/>
          </p:cNvCxnSpPr>
          <p:nvPr/>
        </p:nvCxnSpPr>
        <p:spPr>
          <a:xfrm>
            <a:off x="3242620" y="1977364"/>
            <a:ext cx="0" cy="456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>
            <a:extLst>
              <a:ext uri="{FF2B5EF4-FFF2-40B4-BE49-F238E27FC236}">
                <a16:creationId xmlns:a16="http://schemas.microsoft.com/office/drawing/2014/main" id="{0D9DDE76-AFBE-4AC2-AFEA-59AD77AA63F1}"/>
              </a:ext>
            </a:extLst>
          </p:cNvPr>
          <p:cNvSpPr txBox="1"/>
          <p:nvPr/>
        </p:nvSpPr>
        <p:spPr>
          <a:xfrm>
            <a:off x="1733545" y="2063659"/>
            <a:ext cx="1046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-50% </a:t>
            </a:r>
            <a:r>
              <a:rPr lang="nl-NL" sz="1000" dirty="0" err="1">
                <a:solidFill>
                  <a:schemeClr val="tx1"/>
                </a:solidFill>
              </a:rPr>
              <a:t>Antiscalant</a:t>
            </a:r>
            <a:endParaRPr lang="nl-NL" sz="10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2">
            <a:extLst>
              <a:ext uri="{FF2B5EF4-FFF2-40B4-BE49-F238E27FC236}">
                <a16:creationId xmlns:a16="http://schemas.microsoft.com/office/drawing/2014/main" id="{26FB5F73-B7C2-4CFA-BE71-1D1561589D3F}"/>
              </a:ext>
            </a:extLst>
          </p:cNvPr>
          <p:cNvCxnSpPr>
            <a:cxnSpLocks/>
          </p:cNvCxnSpPr>
          <p:nvPr/>
        </p:nvCxnSpPr>
        <p:spPr>
          <a:xfrm flipV="1">
            <a:off x="2715223" y="2186769"/>
            <a:ext cx="496818" cy="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2">
            <a:extLst>
              <a:ext uri="{FF2B5EF4-FFF2-40B4-BE49-F238E27FC236}">
                <a16:creationId xmlns:a16="http://schemas.microsoft.com/office/drawing/2014/main" id="{E75F83B5-47A4-4EDE-8904-8782AD4E9228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1332545" y="2186770"/>
            <a:ext cx="401000" cy="76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Verbindingslijn: gebogen 61">
            <a:extLst>
              <a:ext uri="{FF2B5EF4-FFF2-40B4-BE49-F238E27FC236}">
                <a16:creationId xmlns:a16="http://schemas.microsoft.com/office/drawing/2014/main" id="{7622A47E-AB34-487B-9466-A03C3BFD498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5400000">
            <a:off x="2171121" y="-55722"/>
            <a:ext cx="596196" cy="23345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Verbindingslijn: gebogen 65">
            <a:extLst>
              <a:ext uri="{FF2B5EF4-FFF2-40B4-BE49-F238E27FC236}">
                <a16:creationId xmlns:a16="http://schemas.microsoft.com/office/drawing/2014/main" id="{F0576994-9F71-483A-8786-EEF8BCAA623C}"/>
              </a:ext>
            </a:extLst>
          </p:cNvPr>
          <p:cNvCxnSpPr>
            <a:cxnSpLocks/>
            <a:stCxn id="4" idx="2"/>
            <a:endCxn id="17" idx="0"/>
          </p:cNvCxnSpPr>
          <p:nvPr/>
        </p:nvCxnSpPr>
        <p:spPr>
          <a:xfrm rot="5400000">
            <a:off x="3140718" y="911399"/>
            <a:ext cx="593721" cy="3977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>
            <a:extLst>
              <a:ext uri="{FF2B5EF4-FFF2-40B4-BE49-F238E27FC236}">
                <a16:creationId xmlns:a16="http://schemas.microsoft.com/office/drawing/2014/main" id="{2D708ECB-4355-47BB-A78A-CF50CED37E02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5468821" y="-1018914"/>
            <a:ext cx="259739" cy="39244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ingslijn: gebogen 72">
            <a:extLst>
              <a:ext uri="{FF2B5EF4-FFF2-40B4-BE49-F238E27FC236}">
                <a16:creationId xmlns:a16="http://schemas.microsoft.com/office/drawing/2014/main" id="{1324EF18-D8E8-4674-B953-443F4EECB832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 rot="16200000" flipH="1">
            <a:off x="6482171" y="-5564"/>
            <a:ext cx="274853" cy="18826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kstvak 80">
            <a:extLst>
              <a:ext uri="{FF2B5EF4-FFF2-40B4-BE49-F238E27FC236}">
                <a16:creationId xmlns:a16="http://schemas.microsoft.com/office/drawing/2014/main" id="{A6097E5E-4C9E-4C8C-AC1D-AFACB9BEDC22}"/>
              </a:ext>
            </a:extLst>
          </p:cNvPr>
          <p:cNvSpPr txBox="1"/>
          <p:nvPr/>
        </p:nvSpPr>
        <p:spPr>
          <a:xfrm>
            <a:off x="1142773" y="328461"/>
            <a:ext cx="160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54</a:t>
            </a:r>
            <a:r>
              <a:rPr lang="nl-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+6=60</a:t>
            </a:r>
          </a:p>
        </p:txBody>
      </p:sp>
      <p:sp>
        <p:nvSpPr>
          <p:cNvPr id="82" name="Tekstvak 81">
            <a:extLst>
              <a:ext uri="{FF2B5EF4-FFF2-40B4-BE49-F238E27FC236}">
                <a16:creationId xmlns:a16="http://schemas.microsoft.com/office/drawing/2014/main" id="{7DBC1BA2-0FA1-4163-B769-BE43EA6B1879}"/>
              </a:ext>
            </a:extLst>
          </p:cNvPr>
          <p:cNvSpPr txBox="1"/>
          <p:nvPr/>
        </p:nvSpPr>
        <p:spPr>
          <a:xfrm>
            <a:off x="6645089" y="31334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83" name="Tekstvak 82">
            <a:extLst>
              <a:ext uri="{FF2B5EF4-FFF2-40B4-BE49-F238E27FC236}">
                <a16:creationId xmlns:a16="http://schemas.microsoft.com/office/drawing/2014/main" id="{6EE8CF24-72ED-4C57-80ED-3F4AF42CEF96}"/>
              </a:ext>
            </a:extLst>
          </p:cNvPr>
          <p:cNvSpPr txBox="1"/>
          <p:nvPr/>
        </p:nvSpPr>
        <p:spPr>
          <a:xfrm>
            <a:off x="-47607" y="1074554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84" name="Tekstvak 83">
            <a:extLst>
              <a:ext uri="{FF2B5EF4-FFF2-40B4-BE49-F238E27FC236}">
                <a16:creationId xmlns:a16="http://schemas.microsoft.com/office/drawing/2014/main" id="{69DE5902-F39A-4E23-A7D0-1729ED6DEA8D}"/>
              </a:ext>
            </a:extLst>
          </p:cNvPr>
          <p:cNvSpPr txBox="1"/>
          <p:nvPr/>
        </p:nvSpPr>
        <p:spPr>
          <a:xfrm>
            <a:off x="-47607" y="197281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85" name="Tekstvak 84">
            <a:extLst>
              <a:ext uri="{FF2B5EF4-FFF2-40B4-BE49-F238E27FC236}">
                <a16:creationId xmlns:a16="http://schemas.microsoft.com/office/drawing/2014/main" id="{D5B3FD7A-540F-434B-8275-6E00534CB546}"/>
              </a:ext>
            </a:extLst>
          </p:cNvPr>
          <p:cNvSpPr txBox="1"/>
          <p:nvPr/>
        </p:nvSpPr>
        <p:spPr>
          <a:xfrm>
            <a:off x="-216799" y="3014685"/>
            <a:ext cx="1561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16</a:t>
            </a:r>
            <a:r>
              <a:rPr lang="nl-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+2=18</a:t>
            </a:r>
          </a:p>
        </p:txBody>
      </p:sp>
      <p:sp>
        <p:nvSpPr>
          <p:cNvPr id="86" name="Tekstvak 85">
            <a:extLst>
              <a:ext uri="{FF2B5EF4-FFF2-40B4-BE49-F238E27FC236}">
                <a16:creationId xmlns:a16="http://schemas.microsoft.com/office/drawing/2014/main" id="{7CFE7D74-5B91-4CE5-9231-E4C5D908C902}"/>
              </a:ext>
            </a:extLst>
          </p:cNvPr>
          <p:cNvSpPr txBox="1"/>
          <p:nvPr/>
        </p:nvSpPr>
        <p:spPr>
          <a:xfrm>
            <a:off x="6124225" y="888194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42</a:t>
            </a:r>
          </a:p>
        </p:txBody>
      </p:sp>
      <p:cxnSp>
        <p:nvCxnSpPr>
          <p:cNvPr id="89" name="Verbindingslijn: gebogen 88">
            <a:extLst>
              <a:ext uri="{FF2B5EF4-FFF2-40B4-BE49-F238E27FC236}">
                <a16:creationId xmlns:a16="http://schemas.microsoft.com/office/drawing/2014/main" id="{09CFC8CA-F788-4557-A7C7-3147B98A9FB3}"/>
              </a:ext>
            </a:extLst>
          </p:cNvPr>
          <p:cNvCxnSpPr>
            <a:cxnSpLocks/>
            <a:stCxn id="20" idx="2"/>
            <a:endCxn id="23" idx="1"/>
          </p:cNvCxnSpPr>
          <p:nvPr/>
        </p:nvCxnSpPr>
        <p:spPr>
          <a:xfrm rot="16200000" flipH="1">
            <a:off x="5109259" y="1367348"/>
            <a:ext cx="2079367" cy="9413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kstvak 98">
            <a:extLst>
              <a:ext uri="{FF2B5EF4-FFF2-40B4-BE49-F238E27FC236}">
                <a16:creationId xmlns:a16="http://schemas.microsoft.com/office/drawing/2014/main" id="{CFB43B49-1FCC-43E0-A513-3D2756303CC3}"/>
              </a:ext>
            </a:extLst>
          </p:cNvPr>
          <p:cNvSpPr txBox="1"/>
          <p:nvPr/>
        </p:nvSpPr>
        <p:spPr>
          <a:xfrm>
            <a:off x="5200964" y="1683533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0" name="Tekstvak 99">
            <a:extLst>
              <a:ext uri="{FF2B5EF4-FFF2-40B4-BE49-F238E27FC236}">
                <a16:creationId xmlns:a16="http://schemas.microsoft.com/office/drawing/2014/main" id="{A2BA17DE-A1ED-4D11-AD60-7C74F338C6B6}"/>
              </a:ext>
            </a:extLst>
          </p:cNvPr>
          <p:cNvSpPr txBox="1"/>
          <p:nvPr/>
        </p:nvSpPr>
        <p:spPr>
          <a:xfrm>
            <a:off x="3940257" y="414255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03" name="Rectangle 24">
            <a:extLst>
              <a:ext uri="{FF2B5EF4-FFF2-40B4-BE49-F238E27FC236}">
                <a16:creationId xmlns:a16="http://schemas.microsoft.com/office/drawing/2014/main" id="{06D41D7D-9F12-4542-B569-4DFB1F8787E6}"/>
              </a:ext>
            </a:extLst>
          </p:cNvPr>
          <p:cNvSpPr/>
          <p:nvPr/>
        </p:nvSpPr>
        <p:spPr>
          <a:xfrm>
            <a:off x="5307576" y="5243898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PSM</a:t>
            </a:r>
          </a:p>
        </p:txBody>
      </p:sp>
      <p:cxnSp>
        <p:nvCxnSpPr>
          <p:cNvPr id="104" name="Verbindingslijn: gebogen 103">
            <a:extLst>
              <a:ext uri="{FF2B5EF4-FFF2-40B4-BE49-F238E27FC236}">
                <a16:creationId xmlns:a16="http://schemas.microsoft.com/office/drawing/2014/main" id="{D70729DC-6CDE-4263-902D-E2EA6E08C655}"/>
              </a:ext>
            </a:extLst>
          </p:cNvPr>
          <p:cNvCxnSpPr>
            <a:cxnSpLocks/>
            <a:stCxn id="23" idx="2"/>
            <a:endCxn id="103" idx="0"/>
          </p:cNvCxnSpPr>
          <p:nvPr/>
        </p:nvCxnSpPr>
        <p:spPr>
          <a:xfrm rot="5400000">
            <a:off x="5864251" y="3547241"/>
            <a:ext cx="2081293" cy="13120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kstvak 106">
            <a:extLst>
              <a:ext uri="{FF2B5EF4-FFF2-40B4-BE49-F238E27FC236}">
                <a16:creationId xmlns:a16="http://schemas.microsoft.com/office/drawing/2014/main" id="{175FA4C6-5664-4D2F-B2DF-12285C0DAB7B}"/>
              </a:ext>
            </a:extLst>
          </p:cNvPr>
          <p:cNvSpPr txBox="1"/>
          <p:nvPr/>
        </p:nvSpPr>
        <p:spPr>
          <a:xfrm>
            <a:off x="1674937" y="5128706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108" name="Tekstvak 107">
            <a:extLst>
              <a:ext uri="{FF2B5EF4-FFF2-40B4-BE49-F238E27FC236}">
                <a16:creationId xmlns:a16="http://schemas.microsoft.com/office/drawing/2014/main" id="{46150FD8-9819-43BB-8F79-89516D06B3A1}"/>
              </a:ext>
            </a:extLst>
          </p:cNvPr>
          <p:cNvSpPr txBox="1"/>
          <p:nvPr/>
        </p:nvSpPr>
        <p:spPr>
          <a:xfrm>
            <a:off x="7311527" y="492055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09" name="Verbindingslijn: gebogen 108">
            <a:extLst>
              <a:ext uri="{FF2B5EF4-FFF2-40B4-BE49-F238E27FC236}">
                <a16:creationId xmlns:a16="http://schemas.microsoft.com/office/drawing/2014/main" id="{CE162849-34B4-4603-8334-1DEC58B17C7F}"/>
              </a:ext>
            </a:extLst>
          </p:cNvPr>
          <p:cNvCxnSpPr>
            <a:cxnSpLocks/>
            <a:stCxn id="6" idx="2"/>
            <a:endCxn id="103" idx="3"/>
          </p:cNvCxnSpPr>
          <p:nvPr/>
        </p:nvCxnSpPr>
        <p:spPr>
          <a:xfrm rot="16200000" flipH="1">
            <a:off x="4082721" y="2421341"/>
            <a:ext cx="1216516" cy="4998434"/>
          </a:xfrm>
          <a:prstGeom prst="bentConnector4">
            <a:avLst>
              <a:gd name="adj1" fmla="val 38290"/>
              <a:gd name="adj2" fmla="val 1045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>
            <a:extLst>
              <a:ext uri="{FF2B5EF4-FFF2-40B4-BE49-F238E27FC236}">
                <a16:creationId xmlns:a16="http://schemas.microsoft.com/office/drawing/2014/main" id="{059F1A56-5F6A-4B66-ADD9-19E7A48B14E9}"/>
              </a:ext>
            </a:extLst>
          </p:cNvPr>
          <p:cNvSpPr txBox="1"/>
          <p:nvPr/>
        </p:nvSpPr>
        <p:spPr>
          <a:xfrm>
            <a:off x="7112682" y="3895118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46</a:t>
            </a:r>
          </a:p>
        </p:txBody>
      </p:sp>
      <p:sp>
        <p:nvSpPr>
          <p:cNvPr id="116" name="Tekstvak 115">
            <a:extLst>
              <a:ext uri="{FF2B5EF4-FFF2-40B4-BE49-F238E27FC236}">
                <a16:creationId xmlns:a16="http://schemas.microsoft.com/office/drawing/2014/main" id="{407FDA53-76BD-4721-BCE7-C42C10024FE1}"/>
              </a:ext>
            </a:extLst>
          </p:cNvPr>
          <p:cNvSpPr txBox="1"/>
          <p:nvPr/>
        </p:nvSpPr>
        <p:spPr>
          <a:xfrm>
            <a:off x="5837986" y="480135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20" name="Rectangle 24">
            <a:extLst>
              <a:ext uri="{FF2B5EF4-FFF2-40B4-BE49-F238E27FC236}">
                <a16:creationId xmlns:a16="http://schemas.microsoft.com/office/drawing/2014/main" id="{B2B354EF-A417-407B-8E61-A4E56D7019B7}"/>
              </a:ext>
            </a:extLst>
          </p:cNvPr>
          <p:cNvSpPr/>
          <p:nvPr/>
        </p:nvSpPr>
        <p:spPr>
          <a:xfrm>
            <a:off x="5304842" y="613306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08096C8D-F1FF-4D4E-B5ED-C637561E5081}"/>
              </a:ext>
            </a:extLst>
          </p:cNvPr>
          <p:cNvCxnSpPr>
            <a:cxnSpLocks/>
            <a:stCxn id="103" idx="2"/>
            <a:endCxn id="120" idx="0"/>
          </p:cNvCxnSpPr>
          <p:nvPr/>
        </p:nvCxnSpPr>
        <p:spPr>
          <a:xfrm flipH="1">
            <a:off x="6246152" y="5813734"/>
            <a:ext cx="2734" cy="319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24">
            <a:extLst>
              <a:ext uri="{FF2B5EF4-FFF2-40B4-BE49-F238E27FC236}">
                <a16:creationId xmlns:a16="http://schemas.microsoft.com/office/drawing/2014/main" id="{22FD76B6-8618-43AA-B1DE-5934ADFF4CEB}"/>
              </a:ext>
            </a:extLst>
          </p:cNvPr>
          <p:cNvSpPr/>
          <p:nvPr/>
        </p:nvSpPr>
        <p:spPr>
          <a:xfrm>
            <a:off x="8424703" y="3339544"/>
            <a:ext cx="1149937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5F80B447-B83F-4CA3-88B6-96E591FA6268}"/>
              </a:ext>
            </a:extLst>
          </p:cNvPr>
          <p:cNvCxnSpPr>
            <a:cxnSpLocks/>
            <a:stCxn id="68" idx="2"/>
            <a:endCxn id="52" idx="0"/>
          </p:cNvCxnSpPr>
          <p:nvPr/>
        </p:nvCxnSpPr>
        <p:spPr>
          <a:xfrm>
            <a:off x="8996637" y="3162605"/>
            <a:ext cx="3035" cy="176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20">
            <a:extLst>
              <a:ext uri="{FF2B5EF4-FFF2-40B4-BE49-F238E27FC236}">
                <a16:creationId xmlns:a16="http://schemas.microsoft.com/office/drawing/2014/main" id="{5D7437A4-3C06-4389-BD0E-D32A13E3C6C2}"/>
              </a:ext>
            </a:extLst>
          </p:cNvPr>
          <p:cNvSpPr/>
          <p:nvPr/>
        </p:nvSpPr>
        <p:spPr>
          <a:xfrm>
            <a:off x="8676218" y="1871553"/>
            <a:ext cx="640839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AKF</a:t>
            </a:r>
          </a:p>
        </p:txBody>
      </p:sp>
      <p:sp>
        <p:nvSpPr>
          <p:cNvPr id="68" name="Rectangle 21">
            <a:extLst>
              <a:ext uri="{FF2B5EF4-FFF2-40B4-BE49-F238E27FC236}">
                <a16:creationId xmlns:a16="http://schemas.microsoft.com/office/drawing/2014/main" id="{3DDE37ED-1181-466A-B591-885D61E49D11}"/>
              </a:ext>
            </a:extLst>
          </p:cNvPr>
          <p:cNvSpPr/>
          <p:nvPr/>
        </p:nvSpPr>
        <p:spPr>
          <a:xfrm>
            <a:off x="8676217" y="2592769"/>
            <a:ext cx="64084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CMF</a:t>
            </a:r>
          </a:p>
        </p:txBody>
      </p:sp>
      <p:cxnSp>
        <p:nvCxnSpPr>
          <p:cNvPr id="72" name="Verbindingslijn: gebogen 71">
            <a:extLst>
              <a:ext uri="{FF2B5EF4-FFF2-40B4-BE49-F238E27FC236}">
                <a16:creationId xmlns:a16="http://schemas.microsoft.com/office/drawing/2014/main" id="{9B1D54BE-250F-4FF5-A7C3-8BEF0082A4BE}"/>
              </a:ext>
            </a:extLst>
          </p:cNvPr>
          <p:cNvCxnSpPr>
            <a:cxnSpLocks/>
            <a:stCxn id="18" idx="3"/>
            <a:endCxn id="67" idx="0"/>
          </p:cNvCxnSpPr>
          <p:nvPr/>
        </p:nvCxnSpPr>
        <p:spPr>
          <a:xfrm>
            <a:off x="8502217" y="1358091"/>
            <a:ext cx="494421" cy="5134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2">
            <a:extLst>
              <a:ext uri="{FF2B5EF4-FFF2-40B4-BE49-F238E27FC236}">
                <a16:creationId xmlns:a16="http://schemas.microsoft.com/office/drawing/2014/main" id="{A65A51A4-630C-423E-B59A-0C0BD7CD4122}"/>
              </a:ext>
            </a:extLst>
          </p:cNvPr>
          <p:cNvCxnSpPr>
            <a:cxnSpLocks/>
            <a:stCxn id="67" idx="2"/>
            <a:endCxn id="68" idx="0"/>
          </p:cNvCxnSpPr>
          <p:nvPr/>
        </p:nvCxnSpPr>
        <p:spPr>
          <a:xfrm flipH="1">
            <a:off x="8996637" y="2441389"/>
            <a:ext cx="1" cy="151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kstvak 87">
            <a:extLst>
              <a:ext uri="{FF2B5EF4-FFF2-40B4-BE49-F238E27FC236}">
                <a16:creationId xmlns:a16="http://schemas.microsoft.com/office/drawing/2014/main" id="{3971A6E7-A8E4-4E5D-B75A-1CBFBBA3D643}"/>
              </a:ext>
            </a:extLst>
          </p:cNvPr>
          <p:cNvSpPr txBox="1"/>
          <p:nvPr/>
        </p:nvSpPr>
        <p:spPr>
          <a:xfrm>
            <a:off x="8922419" y="101557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00B050"/>
                </a:solidFill>
              </a:rPr>
              <a:t>6</a:t>
            </a:r>
          </a:p>
        </p:txBody>
      </p:sp>
      <p:cxnSp>
        <p:nvCxnSpPr>
          <p:cNvPr id="90" name="Verbindingslijn: gebogen 89">
            <a:extLst>
              <a:ext uri="{FF2B5EF4-FFF2-40B4-BE49-F238E27FC236}">
                <a16:creationId xmlns:a16="http://schemas.microsoft.com/office/drawing/2014/main" id="{AAC6938E-9E04-4AF4-AA5F-FA428C94E95C}"/>
              </a:ext>
            </a:extLst>
          </p:cNvPr>
          <p:cNvCxnSpPr>
            <a:cxnSpLocks/>
            <a:stCxn id="6" idx="3"/>
            <a:endCxn id="52" idx="1"/>
          </p:cNvCxnSpPr>
          <p:nvPr/>
        </p:nvCxnSpPr>
        <p:spPr>
          <a:xfrm flipV="1">
            <a:off x="2515798" y="3624462"/>
            <a:ext cx="5908905" cy="2271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3891F45C-645B-48DE-92D7-A69F2B273710}"/>
              </a:ext>
            </a:extLst>
          </p:cNvPr>
          <p:cNvSpPr txBox="1"/>
          <p:nvPr/>
        </p:nvSpPr>
        <p:spPr>
          <a:xfrm>
            <a:off x="6664168" y="330330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</a:t>
            </a:r>
          </a:p>
        </p:txBody>
      </p:sp>
      <p:sp>
        <p:nvSpPr>
          <p:cNvPr id="93" name="Tekstvak 92">
            <a:extLst>
              <a:ext uri="{FF2B5EF4-FFF2-40B4-BE49-F238E27FC236}">
                <a16:creationId xmlns:a16="http://schemas.microsoft.com/office/drawing/2014/main" id="{93BDA553-BC4E-4E9C-A822-D84B32AB80A5}"/>
              </a:ext>
            </a:extLst>
          </p:cNvPr>
          <p:cNvSpPr txBox="1"/>
          <p:nvPr/>
        </p:nvSpPr>
        <p:spPr>
          <a:xfrm>
            <a:off x="8756268" y="3917438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8</a:t>
            </a:r>
          </a:p>
        </p:txBody>
      </p:sp>
      <p:sp>
        <p:nvSpPr>
          <p:cNvPr id="94" name="Tekstvak 93">
            <a:extLst>
              <a:ext uri="{FF2B5EF4-FFF2-40B4-BE49-F238E27FC236}">
                <a16:creationId xmlns:a16="http://schemas.microsoft.com/office/drawing/2014/main" id="{CDD7956B-B477-4FB1-BAF0-6376581C87C5}"/>
              </a:ext>
            </a:extLst>
          </p:cNvPr>
          <p:cNvSpPr txBox="1"/>
          <p:nvPr/>
        </p:nvSpPr>
        <p:spPr>
          <a:xfrm>
            <a:off x="2171868" y="6237266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25</a:t>
            </a:r>
          </a:p>
        </p:txBody>
      </p:sp>
      <p:sp>
        <p:nvSpPr>
          <p:cNvPr id="95" name="Tekstvak 94">
            <a:extLst>
              <a:ext uri="{FF2B5EF4-FFF2-40B4-BE49-F238E27FC236}">
                <a16:creationId xmlns:a16="http://schemas.microsoft.com/office/drawing/2014/main" id="{10C437D4-B06B-418A-BEBE-DA6FBB66CC39}"/>
              </a:ext>
            </a:extLst>
          </p:cNvPr>
          <p:cNvSpPr txBox="1"/>
          <p:nvPr/>
        </p:nvSpPr>
        <p:spPr>
          <a:xfrm>
            <a:off x="7168383" y="623165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40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7078669-DB02-4A99-BF7B-575AEBE3E640}"/>
              </a:ext>
            </a:extLst>
          </p:cNvPr>
          <p:cNvSpPr txBox="1"/>
          <p:nvPr/>
        </p:nvSpPr>
        <p:spPr>
          <a:xfrm>
            <a:off x="-104027" y="4596325"/>
            <a:ext cx="2006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Cl+Na+HCO3</a:t>
            </a:r>
          </a:p>
        </p:txBody>
      </p:sp>
      <p:sp>
        <p:nvSpPr>
          <p:cNvPr id="63" name="Tekstvak 62">
            <a:extLst>
              <a:ext uri="{FF2B5EF4-FFF2-40B4-BE49-F238E27FC236}">
                <a16:creationId xmlns:a16="http://schemas.microsoft.com/office/drawing/2014/main" id="{DADF1F78-081D-4FE0-807F-73C1C0D92DFD}"/>
              </a:ext>
            </a:extLst>
          </p:cNvPr>
          <p:cNvSpPr txBox="1"/>
          <p:nvPr/>
        </p:nvSpPr>
        <p:spPr>
          <a:xfrm>
            <a:off x="5722858" y="1309818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FFC000"/>
                </a:solidFill>
              </a:rPr>
              <a:t>+6</a:t>
            </a:r>
          </a:p>
        </p:txBody>
      </p:sp>
    </p:spTree>
    <p:extLst>
      <p:ext uri="{BB962C8B-B14F-4D97-AF65-F5344CB8AC3E}">
        <p14:creationId xmlns:p14="http://schemas.microsoft.com/office/powerpoint/2010/main" val="1841897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9D94ED-9690-4BB9-B244-B5A7212A03CB}"/>
              </a:ext>
            </a:extLst>
          </p:cNvPr>
          <p:cNvSpPr/>
          <p:nvPr/>
        </p:nvSpPr>
        <p:spPr>
          <a:xfrm>
            <a:off x="2695162" y="243598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WPJ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F2929D-C693-4009-BC3A-A59FAE3955AD}"/>
              </a:ext>
            </a:extLst>
          </p:cNvPr>
          <p:cNvSpPr/>
          <p:nvPr/>
        </p:nvSpPr>
        <p:spPr>
          <a:xfrm>
            <a:off x="1341419" y="1397537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4FDA8D-CCA0-4C76-985E-C41157ED745C}"/>
              </a:ext>
            </a:extLst>
          </p:cNvPr>
          <p:cNvSpPr/>
          <p:nvPr/>
        </p:nvSpPr>
        <p:spPr>
          <a:xfrm>
            <a:off x="3278137" y="242450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HF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41AAA5-39A0-4884-9AAD-51F97A34B4AE}"/>
              </a:ext>
            </a:extLst>
          </p:cNvPr>
          <p:cNvSpPr/>
          <p:nvPr/>
        </p:nvSpPr>
        <p:spPr>
          <a:xfrm>
            <a:off x="3278137" y="139506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CA3AA-DF9A-4652-94A1-94114870CAA1}"/>
              </a:ext>
            </a:extLst>
          </p:cNvPr>
          <p:cNvSpPr/>
          <p:nvPr/>
        </p:nvSpPr>
        <p:spPr>
          <a:xfrm>
            <a:off x="6224011" y="163594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UV/H2O2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981091-BC4A-4CB6-9362-7C6F7D3A103F}"/>
              </a:ext>
            </a:extLst>
          </p:cNvPr>
          <p:cNvSpPr/>
          <p:nvPr/>
        </p:nvSpPr>
        <p:spPr>
          <a:xfrm>
            <a:off x="6224011" y="243419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reactor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49330A-DFC9-4F5F-BA5E-BBC458C2F570}"/>
              </a:ext>
            </a:extLst>
          </p:cNvPr>
          <p:cNvSpPr/>
          <p:nvPr/>
        </p:nvSpPr>
        <p:spPr>
          <a:xfrm>
            <a:off x="4736976" y="228484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WCB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4BE4F1-5D97-4652-BC83-3B876FF6B923}"/>
              </a:ext>
            </a:extLst>
          </p:cNvPr>
          <p:cNvSpPr/>
          <p:nvPr/>
        </p:nvSpPr>
        <p:spPr>
          <a:xfrm>
            <a:off x="6224011" y="3155538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Duin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25A862-95B4-4D2E-98CE-9BA051328E5C}"/>
              </a:ext>
            </a:extLst>
          </p:cNvPr>
          <p:cNvSpPr/>
          <p:nvPr/>
        </p:nvSpPr>
        <p:spPr>
          <a:xfrm>
            <a:off x="2715806" y="524609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CF0AF7-34B8-4A93-99EE-BB8F06FD4FBD}"/>
              </a:ext>
            </a:extLst>
          </p:cNvPr>
          <p:cNvSpPr/>
          <p:nvPr/>
        </p:nvSpPr>
        <p:spPr>
          <a:xfrm>
            <a:off x="1341419" y="2422099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HF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D99BDFA-167D-4A57-A078-1761CCBDE4E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893255" y="4246430"/>
            <a:ext cx="1105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57E751-9F7E-4DD6-AF8A-AD428C86E859}"/>
              </a:ext>
            </a:extLst>
          </p:cNvPr>
          <p:cNvSpPr txBox="1"/>
          <p:nvPr/>
        </p:nvSpPr>
        <p:spPr>
          <a:xfrm>
            <a:off x="73326" y="3950195"/>
            <a:ext cx="1819929" cy="592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25" dirty="0">
                <a:solidFill>
                  <a:schemeClr val="tx1"/>
                </a:solidFill>
              </a:rPr>
              <a:t>Drinkwater, CO</a:t>
            </a:r>
            <a:r>
              <a:rPr lang="nl-NL" sz="1625" baseline="-25000" dirty="0">
                <a:solidFill>
                  <a:schemeClr val="tx1"/>
                </a:solidFill>
              </a:rPr>
              <a:t>2</a:t>
            </a:r>
            <a:r>
              <a:rPr lang="nl-NL" sz="1625" dirty="0">
                <a:solidFill>
                  <a:schemeClr val="tx1"/>
                </a:solidFill>
              </a:rPr>
              <a:t>, </a:t>
            </a:r>
            <a:r>
              <a:rPr lang="nl-NL" sz="1625" dirty="0" err="1">
                <a:solidFill>
                  <a:schemeClr val="tx1"/>
                </a:solidFill>
              </a:rPr>
              <a:t>NaOH</a:t>
            </a:r>
            <a:r>
              <a:rPr lang="nl-NL" sz="1625" dirty="0">
                <a:solidFill>
                  <a:schemeClr val="tx1"/>
                </a:solidFill>
              </a:rPr>
              <a:t> tot pH 10</a:t>
            </a: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73395716-A95F-4D8C-BB82-B813B412E92B}"/>
              </a:ext>
            </a:extLst>
          </p:cNvPr>
          <p:cNvSpPr/>
          <p:nvPr/>
        </p:nvSpPr>
        <p:spPr>
          <a:xfrm>
            <a:off x="2998947" y="3950195"/>
            <a:ext cx="409569" cy="59247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2" name="Verbindingslijn: gebogen 11">
            <a:extLst>
              <a:ext uri="{FF2B5EF4-FFF2-40B4-BE49-F238E27FC236}">
                <a16:creationId xmlns:a16="http://schemas.microsoft.com/office/drawing/2014/main" id="{9B406E60-06F5-4794-B75A-EED158C5DDCA}"/>
              </a:ext>
            </a:extLst>
          </p:cNvPr>
          <p:cNvCxnSpPr>
            <a:cxnSpLocks/>
            <a:stCxn id="24" idx="2"/>
            <a:endCxn id="6" idx="0"/>
          </p:cNvCxnSpPr>
          <p:nvPr/>
        </p:nvCxnSpPr>
        <p:spPr>
          <a:xfrm rot="16200000" flipH="1">
            <a:off x="2264100" y="3010563"/>
            <a:ext cx="958260" cy="9210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erbindingslijn: gebogen 25">
            <a:extLst>
              <a:ext uri="{FF2B5EF4-FFF2-40B4-BE49-F238E27FC236}">
                <a16:creationId xmlns:a16="http://schemas.microsoft.com/office/drawing/2014/main" id="{0ED9153C-1851-4B5C-8B56-15FFC6B0570C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rot="5400000">
            <a:off x="3233662" y="2964409"/>
            <a:ext cx="955857" cy="101571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erbindingslijn: gebogen 27">
            <a:extLst>
              <a:ext uri="{FF2B5EF4-FFF2-40B4-BE49-F238E27FC236}">
                <a16:creationId xmlns:a16="http://schemas.microsoft.com/office/drawing/2014/main" id="{28A8B410-DD4A-4F61-BB6E-86025D14E9E8}"/>
              </a:ext>
            </a:extLst>
          </p:cNvPr>
          <p:cNvCxnSpPr>
            <a:cxnSpLocks/>
            <a:stCxn id="6" idx="2"/>
            <a:endCxn id="25" idx="1"/>
          </p:cNvCxnSpPr>
          <p:nvPr/>
        </p:nvCxnSpPr>
        <p:spPr>
          <a:xfrm rot="5400000">
            <a:off x="2465595" y="4792876"/>
            <a:ext cx="988349" cy="487926"/>
          </a:xfrm>
          <a:prstGeom prst="bentConnector4">
            <a:avLst>
              <a:gd name="adj1" fmla="val 35586"/>
              <a:gd name="adj2" fmla="val 1468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63DA8E11-2BB2-48EA-A2CA-5922448332D2}"/>
              </a:ext>
            </a:extLst>
          </p:cNvPr>
          <p:cNvCxnSpPr>
            <a:cxnSpLocks/>
            <a:stCxn id="25" idx="2"/>
            <a:endCxn id="39" idx="0"/>
          </p:cNvCxnSpPr>
          <p:nvPr/>
        </p:nvCxnSpPr>
        <p:spPr>
          <a:xfrm flipH="1">
            <a:off x="3653409" y="5815932"/>
            <a:ext cx="3707" cy="349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24">
            <a:extLst>
              <a:ext uri="{FF2B5EF4-FFF2-40B4-BE49-F238E27FC236}">
                <a16:creationId xmlns:a16="http://schemas.microsoft.com/office/drawing/2014/main" id="{5A617DFE-56FC-4A27-B208-6B133A62C1AC}"/>
              </a:ext>
            </a:extLst>
          </p:cNvPr>
          <p:cNvSpPr/>
          <p:nvPr/>
        </p:nvSpPr>
        <p:spPr>
          <a:xfrm>
            <a:off x="2712099" y="6165304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40" name="Straight Arrow Connector 2">
            <a:extLst>
              <a:ext uri="{FF2B5EF4-FFF2-40B4-BE49-F238E27FC236}">
                <a16:creationId xmlns:a16="http://schemas.microsoft.com/office/drawing/2014/main" id="{0EF523BC-BD0F-41DA-B6C3-380E2779162A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>
            <a:off x="7165321" y="3004028"/>
            <a:ext cx="0" cy="15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2">
            <a:extLst>
              <a:ext uri="{FF2B5EF4-FFF2-40B4-BE49-F238E27FC236}">
                <a16:creationId xmlns:a16="http://schemas.microsoft.com/office/drawing/2014/main" id="{58804358-A907-4C34-877A-D216547CA044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7165321" y="2205778"/>
            <a:ext cx="0" cy="228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ingslijn: gebogen 45">
            <a:extLst>
              <a:ext uri="{FF2B5EF4-FFF2-40B4-BE49-F238E27FC236}">
                <a16:creationId xmlns:a16="http://schemas.microsoft.com/office/drawing/2014/main" id="{44B30BC8-F686-4B93-93D2-61A436D6580A}"/>
              </a:ext>
            </a:extLst>
          </p:cNvPr>
          <p:cNvCxnSpPr>
            <a:cxnSpLocks/>
            <a:stCxn id="23" idx="2"/>
            <a:endCxn id="25" idx="0"/>
          </p:cNvCxnSpPr>
          <p:nvPr/>
        </p:nvCxnSpPr>
        <p:spPr>
          <a:xfrm rot="5400000">
            <a:off x="4650858" y="2731633"/>
            <a:ext cx="1520722" cy="35082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2">
            <a:extLst>
              <a:ext uri="{FF2B5EF4-FFF2-40B4-BE49-F238E27FC236}">
                <a16:creationId xmlns:a16="http://schemas.microsoft.com/office/drawing/2014/main" id="{38F9ECF7-158C-4DCC-B7B2-078B85D341B4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2282729" y="1965271"/>
            <a:ext cx="0" cy="456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2">
            <a:extLst>
              <a:ext uri="{FF2B5EF4-FFF2-40B4-BE49-F238E27FC236}">
                <a16:creationId xmlns:a16="http://schemas.microsoft.com/office/drawing/2014/main" id="{93A29676-C68D-4A9D-9344-005A6D62B9F3}"/>
              </a:ext>
            </a:extLst>
          </p:cNvPr>
          <p:cNvCxnSpPr>
            <a:cxnSpLocks/>
            <a:stCxn id="17" idx="2"/>
            <a:endCxn id="10" idx="0"/>
          </p:cNvCxnSpPr>
          <p:nvPr/>
        </p:nvCxnSpPr>
        <p:spPr>
          <a:xfrm>
            <a:off x="4219447" y="1964898"/>
            <a:ext cx="0" cy="459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>
            <a:extLst>
              <a:ext uri="{FF2B5EF4-FFF2-40B4-BE49-F238E27FC236}">
                <a16:creationId xmlns:a16="http://schemas.microsoft.com/office/drawing/2014/main" id="{0D9DDE76-AFBE-4AC2-AFEA-59AD77AA63F1}"/>
              </a:ext>
            </a:extLst>
          </p:cNvPr>
          <p:cNvSpPr txBox="1"/>
          <p:nvPr/>
        </p:nvSpPr>
        <p:spPr>
          <a:xfrm>
            <a:off x="2733028" y="2043753"/>
            <a:ext cx="1046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Anti-</a:t>
            </a:r>
            <a:r>
              <a:rPr lang="nl-NL" sz="1000" dirty="0" err="1">
                <a:solidFill>
                  <a:schemeClr val="tx1"/>
                </a:solidFill>
              </a:rPr>
              <a:t>scalant</a:t>
            </a:r>
            <a:endParaRPr lang="nl-NL" sz="10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2">
            <a:extLst>
              <a:ext uri="{FF2B5EF4-FFF2-40B4-BE49-F238E27FC236}">
                <a16:creationId xmlns:a16="http://schemas.microsoft.com/office/drawing/2014/main" id="{26FB5F73-B7C2-4CFA-BE71-1D1561589D3F}"/>
              </a:ext>
            </a:extLst>
          </p:cNvPr>
          <p:cNvCxnSpPr>
            <a:cxnSpLocks/>
          </p:cNvCxnSpPr>
          <p:nvPr/>
        </p:nvCxnSpPr>
        <p:spPr>
          <a:xfrm flipV="1">
            <a:off x="3714706" y="2166863"/>
            <a:ext cx="496818" cy="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2">
            <a:extLst>
              <a:ext uri="{FF2B5EF4-FFF2-40B4-BE49-F238E27FC236}">
                <a16:creationId xmlns:a16="http://schemas.microsoft.com/office/drawing/2014/main" id="{E75F83B5-47A4-4EDE-8904-8782AD4E9228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2332028" y="2166863"/>
            <a:ext cx="401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Verbindingslijn: gebogen 61">
            <a:extLst>
              <a:ext uri="{FF2B5EF4-FFF2-40B4-BE49-F238E27FC236}">
                <a16:creationId xmlns:a16="http://schemas.microsoft.com/office/drawing/2014/main" id="{7622A47E-AB34-487B-9466-A03C3BFD498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5400000">
            <a:off x="2667550" y="428613"/>
            <a:ext cx="584103" cy="135374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Verbindingslijn: gebogen 65">
            <a:extLst>
              <a:ext uri="{FF2B5EF4-FFF2-40B4-BE49-F238E27FC236}">
                <a16:creationId xmlns:a16="http://schemas.microsoft.com/office/drawing/2014/main" id="{F0576994-9F71-483A-8786-EEF8BCAA623C}"/>
              </a:ext>
            </a:extLst>
          </p:cNvPr>
          <p:cNvCxnSpPr>
            <a:cxnSpLocks/>
            <a:stCxn id="4" idx="2"/>
            <a:endCxn id="17" idx="0"/>
          </p:cNvCxnSpPr>
          <p:nvPr/>
        </p:nvCxnSpPr>
        <p:spPr>
          <a:xfrm rot="16200000" flipH="1">
            <a:off x="3637146" y="812761"/>
            <a:ext cx="581628" cy="5829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>
            <a:extLst>
              <a:ext uri="{FF2B5EF4-FFF2-40B4-BE49-F238E27FC236}">
                <a16:creationId xmlns:a16="http://schemas.microsoft.com/office/drawing/2014/main" id="{2D708ECB-4355-47BB-A78A-CF50CED37E02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4989643" y="-539736"/>
            <a:ext cx="822508" cy="3528848"/>
          </a:xfrm>
          <a:prstGeom prst="bentConnector3">
            <a:avLst>
              <a:gd name="adj1" fmla="val 346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ingslijn: gebogen 72">
            <a:extLst>
              <a:ext uri="{FF2B5EF4-FFF2-40B4-BE49-F238E27FC236}">
                <a16:creationId xmlns:a16="http://schemas.microsoft.com/office/drawing/2014/main" id="{1324EF18-D8E8-4674-B953-443F4EECB832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 rot="16200000" flipH="1">
            <a:off x="6002993" y="473614"/>
            <a:ext cx="837622" cy="1487034"/>
          </a:xfrm>
          <a:prstGeom prst="bentConnector3">
            <a:avLst>
              <a:gd name="adj1" fmla="val 3494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kstvak 80">
            <a:extLst>
              <a:ext uri="{FF2B5EF4-FFF2-40B4-BE49-F238E27FC236}">
                <a16:creationId xmlns:a16="http://schemas.microsoft.com/office/drawing/2014/main" id="{A6097E5E-4C9E-4C8C-AC1D-AFACB9BEDC22}"/>
              </a:ext>
            </a:extLst>
          </p:cNvPr>
          <p:cNvSpPr txBox="1"/>
          <p:nvPr/>
        </p:nvSpPr>
        <p:spPr>
          <a:xfrm>
            <a:off x="2221856" y="328461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53</a:t>
            </a:r>
          </a:p>
        </p:txBody>
      </p:sp>
      <p:sp>
        <p:nvSpPr>
          <p:cNvPr id="82" name="Tekstvak 81">
            <a:extLst>
              <a:ext uri="{FF2B5EF4-FFF2-40B4-BE49-F238E27FC236}">
                <a16:creationId xmlns:a16="http://schemas.microsoft.com/office/drawing/2014/main" id="{7DBC1BA2-0FA1-4163-B769-BE43EA6B1879}"/>
              </a:ext>
            </a:extLst>
          </p:cNvPr>
          <p:cNvSpPr txBox="1"/>
          <p:nvPr/>
        </p:nvSpPr>
        <p:spPr>
          <a:xfrm>
            <a:off x="6645089" y="31334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83" name="Tekstvak 82">
            <a:extLst>
              <a:ext uri="{FF2B5EF4-FFF2-40B4-BE49-F238E27FC236}">
                <a16:creationId xmlns:a16="http://schemas.microsoft.com/office/drawing/2014/main" id="{6EE8CF24-72ED-4C57-80ED-3F4AF42CEF96}"/>
              </a:ext>
            </a:extLst>
          </p:cNvPr>
          <p:cNvSpPr txBox="1"/>
          <p:nvPr/>
        </p:nvSpPr>
        <p:spPr>
          <a:xfrm>
            <a:off x="925572" y="1035370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84" name="Tekstvak 83">
            <a:extLst>
              <a:ext uri="{FF2B5EF4-FFF2-40B4-BE49-F238E27FC236}">
                <a16:creationId xmlns:a16="http://schemas.microsoft.com/office/drawing/2014/main" id="{69DE5902-F39A-4E23-A7D0-1729ED6DEA8D}"/>
              </a:ext>
            </a:extLst>
          </p:cNvPr>
          <p:cNvSpPr txBox="1"/>
          <p:nvPr/>
        </p:nvSpPr>
        <p:spPr>
          <a:xfrm>
            <a:off x="983290" y="1993630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85" name="Tekstvak 84">
            <a:extLst>
              <a:ext uri="{FF2B5EF4-FFF2-40B4-BE49-F238E27FC236}">
                <a16:creationId xmlns:a16="http://schemas.microsoft.com/office/drawing/2014/main" id="{D5B3FD7A-540F-434B-8275-6E00534CB546}"/>
              </a:ext>
            </a:extLst>
          </p:cNvPr>
          <p:cNvSpPr txBox="1"/>
          <p:nvPr/>
        </p:nvSpPr>
        <p:spPr>
          <a:xfrm>
            <a:off x="-80027" y="301468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86" name="Tekstvak 85">
            <a:extLst>
              <a:ext uri="{FF2B5EF4-FFF2-40B4-BE49-F238E27FC236}">
                <a16:creationId xmlns:a16="http://schemas.microsoft.com/office/drawing/2014/main" id="{7CFE7D74-5B91-4CE5-9231-E4C5D908C902}"/>
              </a:ext>
            </a:extLst>
          </p:cNvPr>
          <p:cNvSpPr txBox="1"/>
          <p:nvPr/>
        </p:nvSpPr>
        <p:spPr>
          <a:xfrm>
            <a:off x="6487827" y="1193401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44</a:t>
            </a:r>
          </a:p>
        </p:txBody>
      </p:sp>
      <p:cxnSp>
        <p:nvCxnSpPr>
          <p:cNvPr id="89" name="Verbindingslijn: gebogen 88">
            <a:extLst>
              <a:ext uri="{FF2B5EF4-FFF2-40B4-BE49-F238E27FC236}">
                <a16:creationId xmlns:a16="http://schemas.microsoft.com/office/drawing/2014/main" id="{09CFC8CA-F788-4557-A7C7-3147B98A9FB3}"/>
              </a:ext>
            </a:extLst>
          </p:cNvPr>
          <p:cNvCxnSpPr>
            <a:cxnSpLocks/>
            <a:stCxn id="20" idx="2"/>
            <a:endCxn id="23" idx="3"/>
          </p:cNvCxnSpPr>
          <p:nvPr/>
        </p:nvCxnSpPr>
        <p:spPr>
          <a:xfrm rot="16200000" flipH="1">
            <a:off x="5571391" y="905216"/>
            <a:ext cx="2642136" cy="2428344"/>
          </a:xfrm>
          <a:prstGeom prst="bentConnector4">
            <a:avLst>
              <a:gd name="adj1" fmla="val 11193"/>
              <a:gd name="adj2" fmla="val 1241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kstvak 98">
            <a:extLst>
              <a:ext uri="{FF2B5EF4-FFF2-40B4-BE49-F238E27FC236}">
                <a16:creationId xmlns:a16="http://schemas.microsoft.com/office/drawing/2014/main" id="{CFB43B49-1FCC-43E0-A513-3D2756303CC3}"/>
              </a:ext>
            </a:extLst>
          </p:cNvPr>
          <p:cNvSpPr txBox="1"/>
          <p:nvPr/>
        </p:nvSpPr>
        <p:spPr>
          <a:xfrm>
            <a:off x="8632029" y="1291963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0" name="Tekstvak 99">
            <a:extLst>
              <a:ext uri="{FF2B5EF4-FFF2-40B4-BE49-F238E27FC236}">
                <a16:creationId xmlns:a16="http://schemas.microsoft.com/office/drawing/2014/main" id="{A2BA17DE-A1ED-4D11-AD60-7C74F338C6B6}"/>
              </a:ext>
            </a:extLst>
          </p:cNvPr>
          <p:cNvSpPr txBox="1"/>
          <p:nvPr/>
        </p:nvSpPr>
        <p:spPr>
          <a:xfrm>
            <a:off x="3940257" y="414255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03" name="Rectangle 24">
            <a:extLst>
              <a:ext uri="{FF2B5EF4-FFF2-40B4-BE49-F238E27FC236}">
                <a16:creationId xmlns:a16="http://schemas.microsoft.com/office/drawing/2014/main" id="{06D41D7D-9F12-4542-B569-4DFB1F8787E6}"/>
              </a:ext>
            </a:extLst>
          </p:cNvPr>
          <p:cNvSpPr/>
          <p:nvPr/>
        </p:nvSpPr>
        <p:spPr>
          <a:xfrm>
            <a:off x="5307576" y="5243898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PSM</a:t>
            </a:r>
          </a:p>
        </p:txBody>
      </p:sp>
      <p:cxnSp>
        <p:nvCxnSpPr>
          <p:cNvPr id="104" name="Verbindingslijn: gebogen 103">
            <a:extLst>
              <a:ext uri="{FF2B5EF4-FFF2-40B4-BE49-F238E27FC236}">
                <a16:creationId xmlns:a16="http://schemas.microsoft.com/office/drawing/2014/main" id="{D70729DC-6CDE-4263-902D-E2EA6E08C655}"/>
              </a:ext>
            </a:extLst>
          </p:cNvPr>
          <p:cNvCxnSpPr>
            <a:cxnSpLocks/>
            <a:stCxn id="23" idx="2"/>
            <a:endCxn id="103" idx="0"/>
          </p:cNvCxnSpPr>
          <p:nvPr/>
        </p:nvCxnSpPr>
        <p:spPr>
          <a:xfrm rot="5400000">
            <a:off x="5947842" y="4026419"/>
            <a:ext cx="1518524" cy="9164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kstvak 106">
            <a:extLst>
              <a:ext uri="{FF2B5EF4-FFF2-40B4-BE49-F238E27FC236}">
                <a16:creationId xmlns:a16="http://schemas.microsoft.com/office/drawing/2014/main" id="{175FA4C6-5664-4D2F-B2DF-12285C0DAB7B}"/>
              </a:ext>
            </a:extLst>
          </p:cNvPr>
          <p:cNvSpPr txBox="1"/>
          <p:nvPr/>
        </p:nvSpPr>
        <p:spPr>
          <a:xfrm>
            <a:off x="1674937" y="5128706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108" name="Tekstvak 107">
            <a:extLst>
              <a:ext uri="{FF2B5EF4-FFF2-40B4-BE49-F238E27FC236}">
                <a16:creationId xmlns:a16="http://schemas.microsoft.com/office/drawing/2014/main" id="{46150FD8-9819-43BB-8F79-89516D06B3A1}"/>
              </a:ext>
            </a:extLst>
          </p:cNvPr>
          <p:cNvSpPr txBox="1"/>
          <p:nvPr/>
        </p:nvSpPr>
        <p:spPr>
          <a:xfrm>
            <a:off x="6707104" y="475892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09" name="Verbindingslijn: gebogen 108">
            <a:extLst>
              <a:ext uri="{FF2B5EF4-FFF2-40B4-BE49-F238E27FC236}">
                <a16:creationId xmlns:a16="http://schemas.microsoft.com/office/drawing/2014/main" id="{CE162849-34B4-4603-8334-1DEC58B17C7F}"/>
              </a:ext>
            </a:extLst>
          </p:cNvPr>
          <p:cNvCxnSpPr>
            <a:cxnSpLocks/>
            <a:stCxn id="6" idx="2"/>
            <a:endCxn id="103" idx="3"/>
          </p:cNvCxnSpPr>
          <p:nvPr/>
        </p:nvCxnSpPr>
        <p:spPr>
          <a:xfrm rot="16200000" flipH="1">
            <a:off x="4703889" y="3042508"/>
            <a:ext cx="986151" cy="3986464"/>
          </a:xfrm>
          <a:prstGeom prst="bentConnector4">
            <a:avLst>
              <a:gd name="adj1" fmla="val 35554"/>
              <a:gd name="adj2" fmla="val 1057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>
            <a:extLst>
              <a:ext uri="{FF2B5EF4-FFF2-40B4-BE49-F238E27FC236}">
                <a16:creationId xmlns:a16="http://schemas.microsoft.com/office/drawing/2014/main" id="{059F1A56-5F6A-4B66-ADD9-19E7A48B14E9}"/>
              </a:ext>
            </a:extLst>
          </p:cNvPr>
          <p:cNvSpPr txBox="1"/>
          <p:nvPr/>
        </p:nvSpPr>
        <p:spPr>
          <a:xfrm>
            <a:off x="7112682" y="3895118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49</a:t>
            </a:r>
          </a:p>
        </p:txBody>
      </p:sp>
      <p:sp>
        <p:nvSpPr>
          <p:cNvPr id="116" name="Tekstvak 115">
            <a:extLst>
              <a:ext uri="{FF2B5EF4-FFF2-40B4-BE49-F238E27FC236}">
                <a16:creationId xmlns:a16="http://schemas.microsoft.com/office/drawing/2014/main" id="{407FDA53-76BD-4721-BCE7-C42C10024FE1}"/>
              </a:ext>
            </a:extLst>
          </p:cNvPr>
          <p:cNvSpPr txBox="1"/>
          <p:nvPr/>
        </p:nvSpPr>
        <p:spPr>
          <a:xfrm>
            <a:off x="5837986" y="480135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20" name="Rectangle 24">
            <a:extLst>
              <a:ext uri="{FF2B5EF4-FFF2-40B4-BE49-F238E27FC236}">
                <a16:creationId xmlns:a16="http://schemas.microsoft.com/office/drawing/2014/main" id="{B2B354EF-A417-407B-8E61-A4E56D7019B7}"/>
              </a:ext>
            </a:extLst>
          </p:cNvPr>
          <p:cNvSpPr/>
          <p:nvPr/>
        </p:nvSpPr>
        <p:spPr>
          <a:xfrm>
            <a:off x="5304842" y="613306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08096C8D-F1FF-4D4E-B5ED-C637561E5081}"/>
              </a:ext>
            </a:extLst>
          </p:cNvPr>
          <p:cNvCxnSpPr>
            <a:cxnSpLocks/>
            <a:stCxn id="103" idx="2"/>
            <a:endCxn id="120" idx="0"/>
          </p:cNvCxnSpPr>
          <p:nvPr/>
        </p:nvCxnSpPr>
        <p:spPr>
          <a:xfrm flipH="1">
            <a:off x="6246152" y="5813734"/>
            <a:ext cx="2734" cy="319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814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56D2F9B5-7BA2-431A-AB94-1B42290A8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003669"/>
              </p:ext>
            </p:extLst>
          </p:nvPr>
        </p:nvGraphicFramePr>
        <p:xfrm>
          <a:off x="488504" y="1412776"/>
          <a:ext cx="8064897" cy="35518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07035">
                  <a:extLst>
                    <a:ext uri="{9D8B030D-6E8A-4147-A177-3AD203B41FA5}">
                      <a16:colId xmlns:a16="http://schemas.microsoft.com/office/drawing/2014/main" val="3310357300"/>
                    </a:ext>
                  </a:extLst>
                </a:gridCol>
                <a:gridCol w="986855">
                  <a:extLst>
                    <a:ext uri="{9D8B030D-6E8A-4147-A177-3AD203B41FA5}">
                      <a16:colId xmlns:a16="http://schemas.microsoft.com/office/drawing/2014/main" val="889988130"/>
                    </a:ext>
                  </a:extLst>
                </a:gridCol>
                <a:gridCol w="1151055">
                  <a:extLst>
                    <a:ext uri="{9D8B030D-6E8A-4147-A177-3AD203B41FA5}">
                      <a16:colId xmlns:a16="http://schemas.microsoft.com/office/drawing/2014/main" val="2848097463"/>
                    </a:ext>
                  </a:extLst>
                </a:gridCol>
                <a:gridCol w="1354180">
                  <a:extLst>
                    <a:ext uri="{9D8B030D-6E8A-4147-A177-3AD203B41FA5}">
                      <a16:colId xmlns:a16="http://schemas.microsoft.com/office/drawing/2014/main" val="4292905018"/>
                    </a:ext>
                  </a:extLst>
                </a:gridCol>
                <a:gridCol w="1165772">
                  <a:extLst>
                    <a:ext uri="{9D8B030D-6E8A-4147-A177-3AD203B41FA5}">
                      <a16:colId xmlns:a16="http://schemas.microsoft.com/office/drawing/2014/main" val="2883710302"/>
                    </a:ext>
                  </a:extLst>
                </a:gridCol>
              </a:tblGrid>
              <a:tr h="445272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Heemskerk I</a:t>
                      </a:r>
                      <a:endParaRPr lang="nl-NL" sz="14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Instelling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Hoeveelheid</a:t>
                      </a:r>
                      <a:endParaRPr lang="nl-NL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kosten per m3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totale kosten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54459327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RO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verlies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438101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Productie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21.600.000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21%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0529987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verlies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4.628.571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21%</a:t>
                      </a:r>
                      <a:endParaRPr lang="nl-NL" sz="14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296812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Elektrische stroom</a:t>
                      </a:r>
                      <a:endParaRPr lang="nl-NL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 err="1">
                          <a:effectLst/>
                        </a:rPr>
                        <a:t>mWk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8763577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Energie (n=70%)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€ 0,027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€ 588.600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7682309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Chemicalien</a:t>
                      </a:r>
                      <a:endParaRPr lang="nl-NL" sz="14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[mg/L]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ton/j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eur/m3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2993845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1" u="none" strike="noStrike">
                          <a:effectLst/>
                        </a:rPr>
                        <a:t>Aquacare 4AQUA OSM BD 30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1,9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€ 0,013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€ 270.864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1900016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endParaRPr lang="nl-NL" sz="14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657469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Conditioneren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[mg/L]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ton/j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eur/m3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6371179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NaOH [50%]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42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1426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€ 0,028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€ 477.576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6299612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CO</a:t>
                      </a:r>
                      <a:r>
                        <a:rPr lang="nl-NL" sz="1400" b="1" u="none" strike="noStrike" baseline="-25000" dirty="0">
                          <a:effectLst/>
                        </a:rPr>
                        <a:t>2</a:t>
                      </a:r>
                      <a:endParaRPr lang="nl-NL" sz="1400" b="1" i="0" u="none" strike="noStrike" baseline="-25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39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662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€ 0,003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€ 48.318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6514585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5389806"/>
                  </a:ext>
                </a:extLst>
              </a:tr>
              <a:tr h="238968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Totaal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>
                          <a:effectLst/>
                        </a:rPr>
                        <a:t>€ 0,071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€ 1.385.358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7021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507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D793B4AE-EA06-4DB7-A384-A6F63AFA8F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571941"/>
              </p:ext>
            </p:extLst>
          </p:nvPr>
        </p:nvGraphicFramePr>
        <p:xfrm>
          <a:off x="920552" y="1196752"/>
          <a:ext cx="8421634" cy="4371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2580">
                  <a:extLst>
                    <a:ext uri="{9D8B030D-6E8A-4147-A177-3AD203B41FA5}">
                      <a16:colId xmlns:a16="http://schemas.microsoft.com/office/drawing/2014/main" val="2372597264"/>
                    </a:ext>
                  </a:extLst>
                </a:gridCol>
                <a:gridCol w="1226709">
                  <a:extLst>
                    <a:ext uri="{9D8B030D-6E8A-4147-A177-3AD203B41FA5}">
                      <a16:colId xmlns:a16="http://schemas.microsoft.com/office/drawing/2014/main" val="58124948"/>
                    </a:ext>
                  </a:extLst>
                </a:gridCol>
                <a:gridCol w="1101725">
                  <a:extLst>
                    <a:ext uri="{9D8B030D-6E8A-4147-A177-3AD203B41FA5}">
                      <a16:colId xmlns:a16="http://schemas.microsoft.com/office/drawing/2014/main" val="2329978114"/>
                    </a:ext>
                  </a:extLst>
                </a:gridCol>
                <a:gridCol w="1392156">
                  <a:extLst>
                    <a:ext uri="{9D8B030D-6E8A-4147-A177-3AD203B41FA5}">
                      <a16:colId xmlns:a16="http://schemas.microsoft.com/office/drawing/2014/main" val="1513949325"/>
                    </a:ext>
                  </a:extLst>
                </a:gridCol>
                <a:gridCol w="1198464">
                  <a:extLst>
                    <a:ext uri="{9D8B030D-6E8A-4147-A177-3AD203B41FA5}">
                      <a16:colId xmlns:a16="http://schemas.microsoft.com/office/drawing/2014/main" val="1871245883"/>
                    </a:ext>
                  </a:extLst>
                </a:gridCol>
              </a:tblGrid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Heemskerk I</a:t>
                      </a:r>
                      <a:endParaRPr lang="nl-NL" sz="14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>
                          <a:effectLst/>
                        </a:rPr>
                        <a:t>Instelling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>
                          <a:effectLst/>
                        </a:rPr>
                        <a:t>Hoeveelheid</a:t>
                      </a:r>
                      <a:endParaRPr lang="nl-NL" sz="14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>
                          <a:effectLst/>
                        </a:rPr>
                        <a:t>kosten per m3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totale kosten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6727370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NF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verlies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9230093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Productie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21.600.000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10%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48278168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verlies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2.160.000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10%</a:t>
                      </a:r>
                      <a:endParaRPr lang="nl-NL" sz="14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19088641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Elektrische stroom</a:t>
                      </a:r>
                      <a:endParaRPr lang="nl-NL" sz="14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 err="1">
                          <a:effectLst/>
                        </a:rPr>
                        <a:t>mWk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4191932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Energie (n=70%)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50</a:t>
                      </a:r>
                      <a:endParaRPr lang="nl-NL" sz="14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€ 0,014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€ 294.300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2275254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Chemicalien</a:t>
                      </a:r>
                      <a:endParaRPr lang="nl-NL" sz="14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[mg/L]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ton/j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eur/m3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1251885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1" u="none" strike="noStrike">
                          <a:effectLst/>
                        </a:rPr>
                        <a:t>Aquacare 4AQUA OSM BD 30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NL" sz="1400" b="1" u="none" strike="noStrike" kern="1200" dirty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€ 0,006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€ 128.304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3235235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endParaRPr lang="nl-NL" sz="14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1663969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Conditioneren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[mg/L]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ton/j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eur/m3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eur/j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3509997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NaOH [50%]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NL" sz="1400" b="1" u="none" strike="noStrike" kern="1200" dirty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311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€ 0,005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€ 104.198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5310230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>
                          <a:effectLst/>
                        </a:rPr>
                        <a:t>CO2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NL" sz="1400" b="1" u="none" strike="noStrike" kern="1200" dirty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€ 0,000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7581749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01974195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Totaal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>
                          <a:effectLst/>
                        </a:rPr>
                        <a:t>€ 0,025</a:t>
                      </a:r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€ 526.802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4662551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Kosten WPJ FeClSO</a:t>
                      </a:r>
                      <a:r>
                        <a:rPr lang="nl-NL" sz="14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€ </a:t>
                      </a:r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1918114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OPEX AKF + MF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700.000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4747710"/>
                  </a:ext>
                </a:extLst>
              </a:tr>
              <a:tr h="257171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12.000.000 euro </a:t>
                      </a:r>
                      <a:r>
                        <a:rPr lang="nl-NL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</a:t>
                      </a:r>
                      <a:r>
                        <a:rPr lang="nl-NL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€ 1.500.000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7999682"/>
                  </a:ext>
                </a:extLst>
              </a:tr>
            </a:tbl>
          </a:graphicData>
        </a:graphic>
      </p:graphicFrame>
      <p:sp>
        <p:nvSpPr>
          <p:cNvPr id="3" name="Tekstvak 2">
            <a:extLst>
              <a:ext uri="{FF2B5EF4-FFF2-40B4-BE49-F238E27FC236}">
                <a16:creationId xmlns:a16="http://schemas.microsoft.com/office/drawing/2014/main" id="{B37959C1-4AEF-496E-8C33-08F682E8FB8B}"/>
              </a:ext>
            </a:extLst>
          </p:cNvPr>
          <p:cNvSpPr txBox="1"/>
          <p:nvPr/>
        </p:nvSpPr>
        <p:spPr>
          <a:xfrm>
            <a:off x="920552" y="5877272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0B050"/>
                </a:solidFill>
              </a:rPr>
              <a:t>Besparing1.400.000 – 826.000 = 600.000 euro </a:t>
            </a:r>
          </a:p>
        </p:txBody>
      </p:sp>
    </p:spTree>
    <p:extLst>
      <p:ext uri="{BB962C8B-B14F-4D97-AF65-F5344CB8AC3E}">
        <p14:creationId xmlns:p14="http://schemas.microsoft.com/office/powerpoint/2010/main" val="44579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8C5AF1-0873-49CD-ADEE-7802A69C9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Zout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E20A80AA-8CD9-4B02-A491-D0D4876659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7126857"/>
              </p:ext>
            </p:extLst>
          </p:nvPr>
        </p:nvGraphicFramePr>
        <p:xfrm>
          <a:off x="1424606" y="2924944"/>
          <a:ext cx="7986095" cy="38164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5236">
                  <a:extLst>
                    <a:ext uri="{9D8B030D-6E8A-4147-A177-3AD203B41FA5}">
                      <a16:colId xmlns:a16="http://schemas.microsoft.com/office/drawing/2014/main" val="3726906970"/>
                    </a:ext>
                  </a:extLst>
                </a:gridCol>
                <a:gridCol w="1346227">
                  <a:extLst>
                    <a:ext uri="{9D8B030D-6E8A-4147-A177-3AD203B41FA5}">
                      <a16:colId xmlns:a16="http://schemas.microsoft.com/office/drawing/2014/main" val="801009960"/>
                    </a:ext>
                  </a:extLst>
                </a:gridCol>
                <a:gridCol w="1163688">
                  <a:extLst>
                    <a:ext uri="{9D8B030D-6E8A-4147-A177-3AD203B41FA5}">
                      <a16:colId xmlns:a16="http://schemas.microsoft.com/office/drawing/2014/main" val="634827506"/>
                    </a:ext>
                  </a:extLst>
                </a:gridCol>
                <a:gridCol w="1095236">
                  <a:extLst>
                    <a:ext uri="{9D8B030D-6E8A-4147-A177-3AD203B41FA5}">
                      <a16:colId xmlns:a16="http://schemas.microsoft.com/office/drawing/2014/main" val="1070713689"/>
                    </a:ext>
                  </a:extLst>
                </a:gridCol>
                <a:gridCol w="1095236">
                  <a:extLst>
                    <a:ext uri="{9D8B030D-6E8A-4147-A177-3AD203B41FA5}">
                      <a16:colId xmlns:a16="http://schemas.microsoft.com/office/drawing/2014/main" val="2779302704"/>
                    </a:ext>
                  </a:extLst>
                </a:gridCol>
                <a:gridCol w="1095236">
                  <a:extLst>
                    <a:ext uri="{9D8B030D-6E8A-4147-A177-3AD203B41FA5}">
                      <a16:colId xmlns:a16="http://schemas.microsoft.com/office/drawing/2014/main" val="4062148708"/>
                    </a:ext>
                  </a:extLst>
                </a:gridCol>
                <a:gridCol w="1095236">
                  <a:extLst>
                    <a:ext uri="{9D8B030D-6E8A-4147-A177-3AD203B41FA5}">
                      <a16:colId xmlns:a16="http://schemas.microsoft.com/office/drawing/2014/main" val="2201122402"/>
                    </a:ext>
                  </a:extLst>
                </a:gridCol>
              </a:tblGrid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Productie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Chloride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FeCl3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FeClSO4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27652663"/>
                  </a:ext>
                </a:extLst>
              </a:tr>
              <a:tr h="457970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PSB/PSM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PSB/PSM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88327220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89515003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90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134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00157152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90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56778035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 dag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280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125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221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31019639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2916017"/>
                  </a:ext>
                </a:extLst>
              </a:tr>
              <a:tr h="457970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Productie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Natrium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 err="1">
                          <a:effectLst/>
                        </a:rPr>
                        <a:t>Condi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Ont.+ Condi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39025316"/>
                  </a:ext>
                </a:extLst>
              </a:tr>
              <a:tr h="457970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WPJ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WCB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PSB/PSH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PSM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05574327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Mm3/j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mg/L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93639941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98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99357545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106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9606917"/>
                  </a:ext>
                </a:extLst>
              </a:tr>
              <a:tr h="244251"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2018 dag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146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166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1839389"/>
                  </a:ext>
                </a:extLst>
              </a:tr>
            </a:tbl>
          </a:graphicData>
        </a:graphic>
      </p:graphicFrame>
      <p:graphicFrame>
        <p:nvGraphicFramePr>
          <p:cNvPr id="6" name="Tijdelijke aanduiding voor inhoud 7">
            <a:extLst>
              <a:ext uri="{FF2B5EF4-FFF2-40B4-BE49-F238E27FC236}">
                <a16:creationId xmlns:a16="http://schemas.microsoft.com/office/drawing/2014/main" id="{F523D4C1-2920-4D19-B515-212A857342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4812568"/>
              </p:ext>
            </p:extLst>
          </p:nvPr>
        </p:nvGraphicFramePr>
        <p:xfrm>
          <a:off x="2144688" y="808673"/>
          <a:ext cx="7344815" cy="178308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789023">
                  <a:extLst>
                    <a:ext uri="{9D8B030D-6E8A-4147-A177-3AD203B41FA5}">
                      <a16:colId xmlns:a16="http://schemas.microsoft.com/office/drawing/2014/main" val="216165408"/>
                    </a:ext>
                  </a:extLst>
                </a:gridCol>
                <a:gridCol w="760506">
                  <a:extLst>
                    <a:ext uri="{9D8B030D-6E8A-4147-A177-3AD203B41FA5}">
                      <a16:colId xmlns:a16="http://schemas.microsoft.com/office/drawing/2014/main" val="3348161292"/>
                    </a:ext>
                  </a:extLst>
                </a:gridCol>
                <a:gridCol w="999815">
                  <a:extLst>
                    <a:ext uri="{9D8B030D-6E8A-4147-A177-3AD203B41FA5}">
                      <a16:colId xmlns:a16="http://schemas.microsoft.com/office/drawing/2014/main" val="183468262"/>
                    </a:ext>
                  </a:extLst>
                </a:gridCol>
                <a:gridCol w="999815">
                  <a:extLst>
                    <a:ext uri="{9D8B030D-6E8A-4147-A177-3AD203B41FA5}">
                      <a16:colId xmlns:a16="http://schemas.microsoft.com/office/drawing/2014/main" val="200939406"/>
                    </a:ext>
                  </a:extLst>
                </a:gridCol>
                <a:gridCol w="732123">
                  <a:extLst>
                    <a:ext uri="{9D8B030D-6E8A-4147-A177-3AD203B41FA5}">
                      <a16:colId xmlns:a16="http://schemas.microsoft.com/office/drawing/2014/main" val="2873073827"/>
                    </a:ext>
                  </a:extLst>
                </a:gridCol>
                <a:gridCol w="1063533">
                  <a:extLst>
                    <a:ext uri="{9D8B030D-6E8A-4147-A177-3AD203B41FA5}">
                      <a16:colId xmlns:a16="http://schemas.microsoft.com/office/drawing/2014/main" val="350969692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Scenario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Eenheid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WPJ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WCB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Westerhout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5548479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jaargemiddelde (2000)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[mg/L]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145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90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120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753858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</a:t>
                      </a:r>
                      <a:r>
                        <a:rPr lang="nl-NL" sz="1400" u="none" strike="noStrike" dirty="0" err="1">
                          <a:effectLst/>
                        </a:rPr>
                        <a:t>jg</a:t>
                      </a:r>
                      <a:r>
                        <a:rPr lang="nl-NL" sz="1400" u="none" strike="noStrike" dirty="0">
                          <a:effectLst/>
                        </a:rPr>
                        <a:t>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90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128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6121351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max.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280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125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1297008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NL" sz="1400" b="1" i="0" u="none" strike="noStrike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3143846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Natrium jaargemiddelde (2000)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66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8260413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Natrium </a:t>
                      </a:r>
                      <a:r>
                        <a:rPr lang="nl-NL" sz="1400" u="none" strike="noStrike" dirty="0" err="1">
                          <a:effectLst/>
                        </a:rPr>
                        <a:t>jg</a:t>
                      </a:r>
                      <a:r>
                        <a:rPr lang="nl-NL" sz="1400" u="none" strike="noStrike" dirty="0">
                          <a:effectLst/>
                        </a:rPr>
                        <a:t>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71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6608370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Natrium max.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119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46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130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B2BF-0502-4CFC-948A-B336BE143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UF uitbreiden, NF installeren, na UV AOP een AKF CMF stap </a:t>
            </a:r>
            <a:r>
              <a:rPr lang="nl-NL" dirty="0" err="1"/>
              <a:t>tbv</a:t>
            </a:r>
            <a:r>
              <a:rPr lang="nl-NL" dirty="0"/>
              <a:t> directe DW productie </a:t>
            </a:r>
            <a:r>
              <a:rPr lang="nl-NL" dirty="0" err="1"/>
              <a:t>tbv</a:t>
            </a:r>
            <a:r>
              <a:rPr lang="nl-NL" dirty="0"/>
              <a:t> PSH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933B8-AE1B-4189-9A85-AD04032CF6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dirty="0"/>
              <a:t>Kansen</a:t>
            </a:r>
          </a:p>
          <a:p>
            <a:r>
              <a:rPr lang="nl-NL" dirty="0"/>
              <a:t>Meer drinkwater uit huidige systeem / concept</a:t>
            </a:r>
          </a:p>
          <a:p>
            <a:r>
              <a:rPr lang="nl-NL" dirty="0"/>
              <a:t>Bedrijfseconomisch voordeel (conditioneren beperkter)</a:t>
            </a:r>
          </a:p>
          <a:p>
            <a:r>
              <a:rPr lang="nl-NL" dirty="0"/>
              <a:t>Directe zuivering binnen gegeven concepten van PWN in Heemskerk</a:t>
            </a:r>
          </a:p>
          <a:p>
            <a:pPr lvl="1"/>
            <a:r>
              <a:rPr lang="nl-NL" dirty="0"/>
              <a:t>Biologisch stabiel drinkwater uit directe zuivering (25% NF en 75% met eindstandige CMF)</a:t>
            </a:r>
          </a:p>
          <a:p>
            <a:r>
              <a:rPr lang="nl-NL" dirty="0"/>
              <a:t>Handelingsperspectief in </a:t>
            </a:r>
            <a:r>
              <a:rPr lang="nl-NL" dirty="0" err="1"/>
              <a:t>scenarios</a:t>
            </a:r>
            <a:r>
              <a:rPr lang="nl-NL" dirty="0"/>
              <a:t> waarbij duin </a:t>
            </a:r>
            <a:r>
              <a:rPr lang="nl-NL" dirty="0" err="1"/>
              <a:t>gebypassed</a:t>
            </a:r>
            <a:r>
              <a:rPr lang="nl-NL" dirty="0"/>
              <a:t> (moet) worden (klimaatverandering, verplaatsing infiltratiegebieden </a:t>
            </a:r>
            <a:r>
              <a:rPr lang="nl-NL" dirty="0" err="1"/>
              <a:t>ed</a:t>
            </a:r>
            <a:r>
              <a:rPr lang="nl-NL" dirty="0"/>
              <a:t>)</a:t>
            </a:r>
          </a:p>
          <a:p>
            <a:r>
              <a:rPr lang="nl-NL" dirty="0"/>
              <a:t>Modulair </a:t>
            </a:r>
            <a:r>
              <a:rPr lang="nl-NL" dirty="0" err="1"/>
              <a:t>uitbreidbaar</a:t>
            </a:r>
            <a:r>
              <a:rPr lang="nl-NL" dirty="0"/>
              <a:t> concept dat kan meegroeien met de vraag als het eenmaal ge-</a:t>
            </a:r>
            <a:r>
              <a:rPr lang="nl-NL" dirty="0" err="1"/>
              <a:t>engineerd</a:t>
            </a:r>
            <a:r>
              <a:rPr lang="nl-NL" dirty="0"/>
              <a:t> is</a:t>
            </a:r>
          </a:p>
          <a:p>
            <a:r>
              <a:rPr lang="nl-NL" dirty="0"/>
              <a:t>Verfrissing / perspectief relatie onderzoeksvelden biologische stabiliteit- (membraan)technologie en capaciteit</a:t>
            </a:r>
          </a:p>
          <a:p>
            <a:r>
              <a:rPr lang="nl-NL" dirty="0"/>
              <a:t>Impuls voor technologisch onderzoek ten dienste van PWN</a:t>
            </a:r>
          </a:p>
          <a:p>
            <a:r>
              <a:rPr lang="nl-NL" dirty="0"/>
              <a:t>Voorkomt </a:t>
            </a:r>
            <a:r>
              <a:rPr lang="nl-NL" dirty="0" err="1"/>
              <a:t>opharding</a:t>
            </a:r>
            <a:r>
              <a:rPr lang="nl-NL" dirty="0"/>
              <a:t> duin dus gunstiger onthardwater ratio</a:t>
            </a:r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RESULTAAT 8-15 Mm</a:t>
            </a:r>
            <a:r>
              <a:rPr lang="nl-NL" baseline="30000" dirty="0"/>
              <a:t>3</a:t>
            </a:r>
            <a:r>
              <a:rPr lang="nl-NL" dirty="0"/>
              <a:t>/jaar EN lange termijn technologisch scenario in de snelst groeiende regio van ons voorzieningsgebied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AE719-70D7-4687-815F-89D9B37076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dirty="0" err="1"/>
              <a:t>Risicos</a:t>
            </a:r>
            <a:endParaRPr lang="nl-NL" dirty="0"/>
          </a:p>
          <a:p>
            <a:r>
              <a:rPr lang="nl-NL" dirty="0" err="1"/>
              <a:t>Alkanititeit</a:t>
            </a:r>
            <a:r>
              <a:rPr lang="nl-NL" dirty="0"/>
              <a:t>?</a:t>
            </a:r>
          </a:p>
          <a:p>
            <a:r>
              <a:rPr lang="nl-NL" dirty="0"/>
              <a:t>Retentie micro’s</a:t>
            </a:r>
          </a:p>
          <a:p>
            <a:r>
              <a:rPr lang="nl-NL" dirty="0"/>
              <a:t>Barrière chloride natrium</a:t>
            </a:r>
          </a:p>
          <a:p>
            <a:pPr lvl="1"/>
            <a:r>
              <a:rPr lang="nl-NL" dirty="0"/>
              <a:t>Relatie met de noodzaak voor een bekken op het </a:t>
            </a:r>
            <a:r>
              <a:rPr lang="nl-NL" dirty="0" err="1"/>
              <a:t>Ijsselmeer</a:t>
            </a:r>
            <a:endParaRPr lang="nl-NL" dirty="0"/>
          </a:p>
          <a:p>
            <a:pPr lvl="1"/>
            <a:r>
              <a:rPr lang="nl-NL" dirty="0"/>
              <a:t>Noodscenario is implementatie van HF, technologisch niet complex</a:t>
            </a:r>
          </a:p>
          <a:p>
            <a:pPr lvl="1"/>
            <a:r>
              <a:rPr lang="nl-NL" dirty="0"/>
              <a:t>FeClSO</a:t>
            </a:r>
            <a:r>
              <a:rPr lang="nl-NL" baseline="-25000" dirty="0"/>
              <a:t>4</a:t>
            </a:r>
            <a:r>
              <a:rPr lang="nl-NL" dirty="0"/>
              <a:t> op WPJ (+300 k)</a:t>
            </a:r>
          </a:p>
          <a:p>
            <a:r>
              <a:rPr lang="nl-NL" dirty="0"/>
              <a:t>Stabiele hogere (3x) flux </a:t>
            </a:r>
            <a:r>
              <a:rPr lang="nl-NL" dirty="0" err="1"/>
              <a:t>tov</a:t>
            </a:r>
            <a:r>
              <a:rPr lang="nl-NL" dirty="0"/>
              <a:t> HF</a:t>
            </a:r>
          </a:p>
          <a:p>
            <a:r>
              <a:rPr lang="nl-NL" dirty="0"/>
              <a:t>Minder - en een andere samenstelling – concentraat bij NF </a:t>
            </a:r>
            <a:r>
              <a:rPr lang="nl-NL" dirty="0" err="1"/>
              <a:t>ipv</a:t>
            </a:r>
            <a:r>
              <a:rPr lang="nl-NL" dirty="0"/>
              <a:t> HF</a:t>
            </a:r>
          </a:p>
          <a:p>
            <a:r>
              <a:rPr lang="nl-NL" dirty="0"/>
              <a:t>Extra capaciteit WRK = WPJ uitbreiding</a:t>
            </a:r>
          </a:p>
          <a:p>
            <a:r>
              <a:rPr lang="nl-NL" dirty="0"/>
              <a:t>Grotere </a:t>
            </a:r>
            <a:r>
              <a:rPr lang="nl-NL" dirty="0" err="1"/>
              <a:t>by-pass</a:t>
            </a:r>
            <a:r>
              <a:rPr lang="nl-NL" dirty="0"/>
              <a:t> UV duin?</a:t>
            </a:r>
          </a:p>
        </p:txBody>
      </p:sp>
    </p:spTree>
    <p:extLst>
      <p:ext uri="{BB962C8B-B14F-4D97-AF65-F5344CB8AC3E}">
        <p14:creationId xmlns:p14="http://schemas.microsoft.com/office/powerpoint/2010/main" val="3264502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329C30-5C5F-4B72-9748-B53B78566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Technologisch systeem PWN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D077A3-ED19-492B-955E-0CA0D981B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Uitbreiding/vervanging van PS Heemskerk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Ontharding, biologische stabiliteit en OMV verwijdering op PS Andijk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Nieuwe bronnen	</a:t>
            </a:r>
          </a:p>
          <a:p>
            <a:pPr marL="908050" lvl="1" indent="-457200">
              <a:buFont typeface="+mj-lt"/>
              <a:buAutoNum type="arabicPeriod"/>
            </a:pPr>
            <a:r>
              <a:rPr lang="nl-NL" dirty="0"/>
              <a:t>WAAG</a:t>
            </a:r>
          </a:p>
          <a:p>
            <a:pPr marL="908050" lvl="1" indent="-457200">
              <a:buFont typeface="+mj-lt"/>
              <a:buAutoNum type="arabicPeriod"/>
            </a:pPr>
            <a:r>
              <a:rPr lang="nl-NL" dirty="0"/>
              <a:t>WRK zuivering Overveen</a:t>
            </a:r>
          </a:p>
        </p:txBody>
      </p:sp>
    </p:spTree>
    <p:extLst>
      <p:ext uri="{BB962C8B-B14F-4D97-AF65-F5344CB8AC3E}">
        <p14:creationId xmlns:p14="http://schemas.microsoft.com/office/powerpoint/2010/main" val="1062384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85E89D-134F-44B3-85B6-C77C9C75D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Onderzoek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6B14679-DBF6-4B47-AD55-DE1C37DA0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2085975"/>
            <a:ext cx="4817740" cy="3863975"/>
          </a:xfrm>
        </p:spPr>
        <p:txBody>
          <a:bodyPr/>
          <a:lstStyle/>
          <a:p>
            <a:r>
              <a:rPr lang="nl-NL" dirty="0"/>
              <a:t>Flux</a:t>
            </a:r>
          </a:p>
          <a:p>
            <a:r>
              <a:rPr lang="nl-NL" dirty="0"/>
              <a:t>Recovery</a:t>
            </a:r>
          </a:p>
          <a:p>
            <a:r>
              <a:rPr lang="nl-NL" dirty="0"/>
              <a:t>Retentie OMV</a:t>
            </a:r>
          </a:p>
          <a:p>
            <a:r>
              <a:rPr lang="nl-NL" dirty="0"/>
              <a:t>Praktisch: inpasbaarheid</a:t>
            </a:r>
          </a:p>
          <a:p>
            <a:endParaRPr lang="nl-NL" dirty="0"/>
          </a:p>
          <a:p>
            <a:r>
              <a:rPr lang="nl-NL" dirty="0"/>
              <a:t>Casestudy: bio. </a:t>
            </a:r>
            <a:r>
              <a:rPr lang="nl-NL" dirty="0" err="1"/>
              <a:t>stab</a:t>
            </a:r>
            <a:r>
              <a:rPr lang="nl-NL" dirty="0"/>
              <a:t>.</a:t>
            </a:r>
          </a:p>
          <a:p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A610956-4327-410F-A6FB-E7DD7A45BA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179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A20E18B9-5C88-42E0-A3F2-6BA8378A4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937"/>
            <a:ext cx="99060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07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9D94ED-9690-4BB9-B244-B5A7212A03CB}"/>
              </a:ext>
            </a:extLst>
          </p:cNvPr>
          <p:cNvSpPr/>
          <p:nvPr/>
        </p:nvSpPr>
        <p:spPr>
          <a:xfrm>
            <a:off x="1301964" y="903813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WPJ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F2929D-C693-4009-BC3A-A59FAE3955AD}"/>
              </a:ext>
            </a:extLst>
          </p:cNvPr>
          <p:cNvSpPr/>
          <p:nvPr/>
        </p:nvSpPr>
        <p:spPr>
          <a:xfrm>
            <a:off x="360655" y="163594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4FDA8D-CCA0-4C76-985E-C41157ED745C}"/>
              </a:ext>
            </a:extLst>
          </p:cNvPr>
          <p:cNvSpPr/>
          <p:nvPr/>
        </p:nvSpPr>
        <p:spPr>
          <a:xfrm>
            <a:off x="2297373" y="245102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NF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2F01E-CAC7-41E5-B6A2-06B2ACCCB205}"/>
              </a:ext>
            </a:extLst>
          </p:cNvPr>
          <p:cNvSpPr/>
          <p:nvPr/>
        </p:nvSpPr>
        <p:spPr>
          <a:xfrm>
            <a:off x="354326" y="2456525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NF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41AAA5-39A0-4884-9AAD-51F97A34B4AE}"/>
              </a:ext>
            </a:extLst>
          </p:cNvPr>
          <p:cNvSpPr/>
          <p:nvPr/>
        </p:nvSpPr>
        <p:spPr>
          <a:xfrm>
            <a:off x="2306389" y="1645560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CA3AA-DF9A-4652-94A1-94114870CAA1}"/>
              </a:ext>
            </a:extLst>
          </p:cNvPr>
          <p:cNvSpPr/>
          <p:nvPr/>
        </p:nvSpPr>
        <p:spPr>
          <a:xfrm>
            <a:off x="6224011" y="1635942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UV/H2O2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981091-BC4A-4CB6-9362-7C6F7D3A103F}"/>
              </a:ext>
            </a:extLst>
          </p:cNvPr>
          <p:cNvSpPr/>
          <p:nvPr/>
        </p:nvSpPr>
        <p:spPr>
          <a:xfrm>
            <a:off x="6224011" y="2518344"/>
            <a:ext cx="1882620" cy="4856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reactor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49330A-DFC9-4F5F-BA5E-BBC458C2F570}"/>
              </a:ext>
            </a:extLst>
          </p:cNvPr>
          <p:cNvSpPr/>
          <p:nvPr/>
        </p:nvSpPr>
        <p:spPr>
          <a:xfrm>
            <a:off x="3308410" y="894195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WCB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3972A3-8567-4153-BACC-C5B740986044}"/>
              </a:ext>
            </a:extLst>
          </p:cNvPr>
          <p:cNvSpPr/>
          <p:nvPr/>
        </p:nvSpPr>
        <p:spPr>
          <a:xfrm>
            <a:off x="5548951" y="3076306"/>
            <a:ext cx="513032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AKF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B3D2127-5C78-4DFC-9527-BA0AF5FEE024}"/>
              </a:ext>
            </a:extLst>
          </p:cNvPr>
          <p:cNvSpPr/>
          <p:nvPr/>
        </p:nvSpPr>
        <p:spPr>
          <a:xfrm>
            <a:off x="5579609" y="3646142"/>
            <a:ext cx="513033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CMF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4BE4F1-5D97-4652-BC83-3B876FF6B923}"/>
              </a:ext>
            </a:extLst>
          </p:cNvPr>
          <p:cNvSpPr/>
          <p:nvPr/>
        </p:nvSpPr>
        <p:spPr>
          <a:xfrm>
            <a:off x="6275412" y="3144082"/>
            <a:ext cx="1773548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duin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25A862-95B4-4D2E-98CE-9BA051328E5C}"/>
              </a:ext>
            </a:extLst>
          </p:cNvPr>
          <p:cNvSpPr/>
          <p:nvPr/>
        </p:nvSpPr>
        <p:spPr>
          <a:xfrm>
            <a:off x="6945322" y="5044134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PSB/M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A1FAC67-DCED-46BB-9AB5-85972603C019}"/>
              </a:ext>
            </a:extLst>
          </p:cNvPr>
          <p:cNvSpPr/>
          <p:nvPr/>
        </p:nvSpPr>
        <p:spPr>
          <a:xfrm>
            <a:off x="5691142" y="5040527"/>
            <a:ext cx="104590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PSH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1BED9211-4B00-41DD-80EF-90B6A43D8246}"/>
              </a:ext>
            </a:extLst>
          </p:cNvPr>
          <p:cNvCxnSpPr>
            <a:stCxn id="10" idx="2"/>
            <a:endCxn id="26" idx="0"/>
          </p:cNvCxnSpPr>
          <p:nvPr/>
        </p:nvCxnSpPr>
        <p:spPr>
          <a:xfrm rot="16200000" flipH="1">
            <a:off x="3716554" y="2542987"/>
            <a:ext cx="2019669" cy="2975410"/>
          </a:xfrm>
          <a:prstGeom prst="bentConnector3">
            <a:avLst>
              <a:gd name="adj1" fmla="val 85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0E9743C3-C375-4EFF-89B1-7324466BF87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60035" y="1727609"/>
            <a:ext cx="2023277" cy="4647949"/>
          </a:xfrm>
          <a:prstGeom prst="bentConnector3">
            <a:avLst>
              <a:gd name="adj1" fmla="val 410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E2FE0038-0C2B-4EA2-A646-0F1B6B48D019}"/>
              </a:ext>
            </a:extLst>
          </p:cNvPr>
          <p:cNvCxnSpPr>
            <a:stCxn id="22" idx="2"/>
            <a:endCxn id="26" idx="0"/>
          </p:cNvCxnSpPr>
          <p:nvPr/>
        </p:nvCxnSpPr>
        <p:spPr>
          <a:xfrm rot="16200000" flipH="1">
            <a:off x="5612835" y="4439268"/>
            <a:ext cx="824549" cy="37796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4794362-D030-43C6-9151-5F72176D4D8B}"/>
              </a:ext>
            </a:extLst>
          </p:cNvPr>
          <p:cNvSpPr txBox="1"/>
          <p:nvPr/>
        </p:nvSpPr>
        <p:spPr>
          <a:xfrm>
            <a:off x="3003430" y="3429000"/>
            <a:ext cx="2371163" cy="342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625" dirty="0">
                <a:solidFill>
                  <a:schemeClr val="tx1"/>
                </a:solidFill>
              </a:rPr>
              <a:t>0% CO2 en 20% </a:t>
            </a:r>
            <a:r>
              <a:rPr lang="nl-NL" sz="1625" dirty="0" err="1">
                <a:solidFill>
                  <a:schemeClr val="tx1"/>
                </a:solidFill>
              </a:rPr>
              <a:t>NaOH</a:t>
            </a:r>
            <a:endParaRPr lang="nl-NL" sz="1625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DB771D3-C50D-404C-9EF2-5EDFE0FC5A5D}"/>
              </a:ext>
            </a:extLst>
          </p:cNvPr>
          <p:cNvCxnSpPr/>
          <p:nvPr/>
        </p:nvCxnSpPr>
        <p:spPr>
          <a:xfrm flipH="1">
            <a:off x="3491144" y="3268509"/>
            <a:ext cx="12969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6">
            <a:extLst>
              <a:ext uri="{FF2B5EF4-FFF2-40B4-BE49-F238E27FC236}">
                <a16:creationId xmlns:a16="http://schemas.microsoft.com/office/drawing/2014/main" id="{1151084F-B375-4251-9781-6938A38C8AAD}"/>
              </a:ext>
            </a:extLst>
          </p:cNvPr>
          <p:cNvSpPr/>
          <p:nvPr/>
        </p:nvSpPr>
        <p:spPr>
          <a:xfrm>
            <a:off x="4269564" y="1645560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896E282D-3FBF-4EBB-AF05-7DD6AD67CDA1}"/>
              </a:ext>
            </a:extLst>
          </p:cNvPr>
          <p:cNvSpPr txBox="1"/>
          <p:nvPr/>
        </p:nvSpPr>
        <p:spPr>
          <a:xfrm>
            <a:off x="369177" y="3297178"/>
            <a:ext cx="1711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80% </a:t>
            </a:r>
            <a:r>
              <a:rPr lang="nl-NL" dirty="0">
                <a:solidFill>
                  <a:schemeClr val="tx1"/>
                </a:solidFill>
                <a:sym typeface="Wingdings" panose="05000000000000000000" pitchFamily="2" charset="2"/>
              </a:rPr>
              <a:t> 89%</a:t>
            </a:r>
          </a:p>
          <a:p>
            <a:r>
              <a:rPr lang="nl-NL" dirty="0">
                <a:solidFill>
                  <a:schemeClr val="tx1"/>
                </a:solidFill>
                <a:sym typeface="Wingdings" panose="05000000000000000000" pitchFamily="2" charset="2"/>
              </a:rPr>
              <a:t>+/- 2 Mm</a:t>
            </a:r>
            <a:r>
              <a:rPr lang="nl-NL" baseline="30000" dirty="0">
                <a:solidFill>
                  <a:schemeClr val="tx1"/>
                </a:solidFill>
                <a:sym typeface="Wingdings" panose="05000000000000000000" pitchFamily="2" charset="2"/>
              </a:rPr>
              <a:t>3</a:t>
            </a:r>
            <a:r>
              <a:rPr lang="nl-NL" dirty="0">
                <a:solidFill>
                  <a:schemeClr val="tx1"/>
                </a:solidFill>
                <a:sym typeface="Wingdings" panose="05000000000000000000" pitchFamily="2" charset="2"/>
              </a:rPr>
              <a:t>/j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E5689F01-53A0-42D2-A7CE-AF61345428FD}"/>
              </a:ext>
            </a:extLst>
          </p:cNvPr>
          <p:cNvSpPr txBox="1"/>
          <p:nvPr/>
        </p:nvSpPr>
        <p:spPr>
          <a:xfrm>
            <a:off x="200472" y="4237654"/>
            <a:ext cx="2573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50% P | 300% flux</a:t>
            </a:r>
            <a:endParaRPr lang="nl-NL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nl-NL" dirty="0">
                <a:solidFill>
                  <a:schemeClr val="tx1"/>
                </a:solidFill>
                <a:sym typeface="Wingdings" panose="05000000000000000000" pitchFamily="2" charset="2"/>
              </a:rPr>
              <a:t>+/- 10 Mm</a:t>
            </a:r>
            <a:r>
              <a:rPr lang="nl-NL" baseline="30000" dirty="0">
                <a:solidFill>
                  <a:schemeClr val="tx1"/>
                </a:solidFill>
                <a:sym typeface="Wingdings" panose="05000000000000000000" pitchFamily="2" charset="2"/>
              </a:rPr>
              <a:t>3</a:t>
            </a:r>
            <a:r>
              <a:rPr lang="nl-NL" dirty="0">
                <a:solidFill>
                  <a:schemeClr val="tx1"/>
                </a:solidFill>
                <a:sym typeface="Wingdings" panose="05000000000000000000" pitchFamily="2" charset="2"/>
              </a:rPr>
              <a:t>/j</a:t>
            </a:r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02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69231E-7 2.96296E-6 L 0.39327 -0.1252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3" y="-6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24" grpId="0" animBg="1"/>
      <p:bldP spid="2" grpId="0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8C5B7E-CDF1-4C74-9ED8-61A498E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Hardheid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C5D221-D34B-4766-9D80-252B6F5FE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Hardheid duin in, uit, WCB en WPJ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67010CB1-A2B2-499C-AE15-251F0F8A7F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885621"/>
              </p:ext>
            </p:extLst>
          </p:nvPr>
        </p:nvGraphicFramePr>
        <p:xfrm>
          <a:off x="632520" y="3219769"/>
          <a:ext cx="8350250" cy="139826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425450">
                  <a:extLst>
                    <a:ext uri="{9D8B030D-6E8A-4147-A177-3AD203B41FA5}">
                      <a16:colId xmlns:a16="http://schemas.microsoft.com/office/drawing/2014/main" val="72561553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01018969"/>
                    </a:ext>
                  </a:extLst>
                </a:gridCol>
                <a:gridCol w="835819">
                  <a:extLst>
                    <a:ext uri="{9D8B030D-6E8A-4147-A177-3AD203B41FA5}">
                      <a16:colId xmlns:a16="http://schemas.microsoft.com/office/drawing/2014/main" val="2972968997"/>
                    </a:ext>
                  </a:extLst>
                </a:gridCol>
                <a:gridCol w="825301">
                  <a:extLst>
                    <a:ext uri="{9D8B030D-6E8A-4147-A177-3AD203B41FA5}">
                      <a16:colId xmlns:a16="http://schemas.microsoft.com/office/drawing/2014/main" val="3314128437"/>
                    </a:ext>
                  </a:extLst>
                </a:gridCol>
                <a:gridCol w="182811">
                  <a:extLst>
                    <a:ext uri="{9D8B030D-6E8A-4147-A177-3AD203B41FA5}">
                      <a16:colId xmlns:a16="http://schemas.microsoft.com/office/drawing/2014/main" val="3359769829"/>
                    </a:ext>
                  </a:extLst>
                </a:gridCol>
                <a:gridCol w="594469">
                  <a:extLst>
                    <a:ext uri="{9D8B030D-6E8A-4147-A177-3AD203B41FA5}">
                      <a16:colId xmlns:a16="http://schemas.microsoft.com/office/drawing/2014/main" val="142371869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41452167"/>
                    </a:ext>
                  </a:extLst>
                </a:gridCol>
                <a:gridCol w="740147">
                  <a:extLst>
                    <a:ext uri="{9D8B030D-6E8A-4147-A177-3AD203B41FA5}">
                      <a16:colId xmlns:a16="http://schemas.microsoft.com/office/drawing/2014/main" val="583559495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3904758809"/>
                    </a:ext>
                  </a:extLst>
                </a:gridCol>
                <a:gridCol w="296565">
                  <a:extLst>
                    <a:ext uri="{9D8B030D-6E8A-4147-A177-3AD203B41FA5}">
                      <a16:colId xmlns:a16="http://schemas.microsoft.com/office/drawing/2014/main" val="256726687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201488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664737497"/>
                    </a:ext>
                  </a:extLst>
                </a:gridCol>
                <a:gridCol w="645814">
                  <a:extLst>
                    <a:ext uri="{9D8B030D-6E8A-4147-A177-3AD203B41FA5}">
                      <a16:colId xmlns:a16="http://schemas.microsoft.com/office/drawing/2014/main" val="2817078496"/>
                    </a:ext>
                  </a:extLst>
                </a:gridCol>
                <a:gridCol w="573386">
                  <a:extLst>
                    <a:ext uri="{9D8B030D-6E8A-4147-A177-3AD203B41FA5}">
                      <a16:colId xmlns:a16="http://schemas.microsoft.com/office/drawing/2014/main" val="2578754752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n=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13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52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52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83525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in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mensink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bergen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in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mensink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bergen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in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mensink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bergen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634682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Ca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Ca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Ca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Th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Th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Th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Mg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Mg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Mg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189323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58,93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71,98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71,69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1,98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2,30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2,23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12,28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12,16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10,70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86312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2019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55,80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70,68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71,78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2019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1,91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2,28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2,26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2019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12,19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12,54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11,42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17908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2020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57,11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69,57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72,06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2020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1,91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2,23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2,24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2020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12,44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>
                          <a:effectLst/>
                        </a:rPr>
                        <a:t>11,88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300" u="none" strike="noStrike" dirty="0">
                          <a:effectLst/>
                        </a:rPr>
                        <a:t>10,74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467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349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6A57CC-58D6-49EF-A6D7-856637680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Zout</a:t>
            </a:r>
          </a:p>
        </p:txBody>
      </p:sp>
      <p:graphicFrame>
        <p:nvGraphicFramePr>
          <p:cNvPr id="8" name="Tijdelijke aanduiding voor inhoud 7">
            <a:extLst>
              <a:ext uri="{FF2B5EF4-FFF2-40B4-BE49-F238E27FC236}">
                <a16:creationId xmlns:a16="http://schemas.microsoft.com/office/drawing/2014/main" id="{7463C0CC-A7D1-4973-A369-148BA68115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4568" y="2087924"/>
          <a:ext cx="7344815" cy="178308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789023">
                  <a:extLst>
                    <a:ext uri="{9D8B030D-6E8A-4147-A177-3AD203B41FA5}">
                      <a16:colId xmlns:a16="http://schemas.microsoft.com/office/drawing/2014/main" val="216165408"/>
                    </a:ext>
                  </a:extLst>
                </a:gridCol>
                <a:gridCol w="760506">
                  <a:extLst>
                    <a:ext uri="{9D8B030D-6E8A-4147-A177-3AD203B41FA5}">
                      <a16:colId xmlns:a16="http://schemas.microsoft.com/office/drawing/2014/main" val="3348161292"/>
                    </a:ext>
                  </a:extLst>
                </a:gridCol>
                <a:gridCol w="999815">
                  <a:extLst>
                    <a:ext uri="{9D8B030D-6E8A-4147-A177-3AD203B41FA5}">
                      <a16:colId xmlns:a16="http://schemas.microsoft.com/office/drawing/2014/main" val="183468262"/>
                    </a:ext>
                  </a:extLst>
                </a:gridCol>
                <a:gridCol w="999815">
                  <a:extLst>
                    <a:ext uri="{9D8B030D-6E8A-4147-A177-3AD203B41FA5}">
                      <a16:colId xmlns:a16="http://schemas.microsoft.com/office/drawing/2014/main" val="200939406"/>
                    </a:ext>
                  </a:extLst>
                </a:gridCol>
                <a:gridCol w="732123">
                  <a:extLst>
                    <a:ext uri="{9D8B030D-6E8A-4147-A177-3AD203B41FA5}">
                      <a16:colId xmlns:a16="http://schemas.microsoft.com/office/drawing/2014/main" val="2873073827"/>
                    </a:ext>
                  </a:extLst>
                </a:gridCol>
                <a:gridCol w="1063533">
                  <a:extLst>
                    <a:ext uri="{9D8B030D-6E8A-4147-A177-3AD203B41FA5}">
                      <a16:colId xmlns:a16="http://schemas.microsoft.com/office/drawing/2014/main" val="350969692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1" u="none" strike="noStrike" dirty="0">
                          <a:effectLst/>
                        </a:rPr>
                        <a:t>Scenario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Eenheid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WPJ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WCB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u="none" strike="noStrike" dirty="0">
                          <a:effectLst/>
                        </a:rPr>
                        <a:t>Westerhout</a:t>
                      </a:r>
                      <a:endParaRPr lang="nl-N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5548479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jaargemiddelde (2000)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[mg/L]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145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90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120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753858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</a:t>
                      </a:r>
                      <a:r>
                        <a:rPr lang="nl-NL" sz="1400" u="none" strike="noStrike" dirty="0" err="1">
                          <a:effectLst/>
                        </a:rPr>
                        <a:t>jg</a:t>
                      </a:r>
                      <a:r>
                        <a:rPr lang="nl-NL" sz="1400" u="none" strike="noStrike" dirty="0">
                          <a:effectLst/>
                        </a:rPr>
                        <a:t>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160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90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128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6121351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Chloride max.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280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125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210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1297008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NL" sz="1400" b="1" i="0" u="none" strike="noStrike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3143846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Natrium jaargemiddelde (2000)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66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8260413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Natrium </a:t>
                      </a:r>
                      <a:r>
                        <a:rPr lang="nl-NL" sz="1400" u="none" strike="noStrike" dirty="0" err="1">
                          <a:effectLst/>
                        </a:rPr>
                        <a:t>jg</a:t>
                      </a:r>
                      <a:r>
                        <a:rPr lang="nl-NL" sz="1400" u="none" strike="noStrike" dirty="0">
                          <a:effectLst/>
                        </a:rPr>
                        <a:t>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89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49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71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6608370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Natrium max. 2018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NL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[mg/L]</a:t>
                      </a:r>
                      <a:endParaRPr kumimoji="0" lang="nl-NL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159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71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 dirty="0">
                          <a:effectLst/>
                        </a:rPr>
                        <a:t>119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46166"/>
                  </a:ext>
                </a:extLst>
              </a:tr>
            </a:tbl>
          </a:graphicData>
        </a:graphic>
      </p:graphicFrame>
      <p:sp>
        <p:nvSpPr>
          <p:cNvPr id="9" name="Tekstvak 8">
            <a:extLst>
              <a:ext uri="{FF2B5EF4-FFF2-40B4-BE49-F238E27FC236}">
                <a16:creationId xmlns:a16="http://schemas.microsoft.com/office/drawing/2014/main" id="{D90C7FC4-14A1-43C1-8BD8-8800605B3805}"/>
              </a:ext>
            </a:extLst>
          </p:cNvPr>
          <p:cNvSpPr txBox="1"/>
          <p:nvPr/>
        </p:nvSpPr>
        <p:spPr>
          <a:xfrm>
            <a:off x="128464" y="6305877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>
                <a:solidFill>
                  <a:schemeClr val="tx1"/>
                </a:solidFill>
              </a:rPr>
              <a:t>*Chloride WPJ 2019: 173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B909F7E7-DC26-4414-BD5A-9D3DCEF2A01B}"/>
              </a:ext>
            </a:extLst>
          </p:cNvPr>
          <p:cNvSpPr txBox="1"/>
          <p:nvPr/>
        </p:nvSpPr>
        <p:spPr>
          <a:xfrm>
            <a:off x="5529064" y="4058660"/>
            <a:ext cx="1224136" cy="400110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UF-HF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6460A133-0FBA-4156-94DD-812CBD24E655}"/>
              </a:ext>
            </a:extLst>
          </p:cNvPr>
          <p:cNvSpPr txBox="1"/>
          <p:nvPr/>
        </p:nvSpPr>
        <p:spPr>
          <a:xfrm>
            <a:off x="7185248" y="4058660"/>
            <a:ext cx="1368154" cy="400110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UV - Duin</a:t>
            </a: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C52E2C3A-F6F6-4006-BDB2-A5EDC004EF1A}"/>
              </a:ext>
            </a:extLst>
          </p:cNvPr>
          <p:cNvSpPr txBox="1">
            <a:spLocks/>
          </p:cNvSpPr>
          <p:nvPr/>
        </p:nvSpPr>
        <p:spPr bwMode="auto">
          <a:xfrm>
            <a:off x="279275" y="3645024"/>
            <a:ext cx="8915400" cy="386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3163" tIns="51581" rIns="103163" bIns="51581" numCol="1" anchor="t" anchorCtr="0" compatLnSpc="1">
            <a:prstTxWarp prst="textNoShape">
              <a:avLst/>
            </a:prstTxWarp>
          </a:bodyPr>
          <a:lstStyle>
            <a:lvl1pPr marL="385763" indent="-385763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36613" indent="-322263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>
                <a:solidFill>
                  <a:schemeClr val="tx2"/>
                </a:solidFill>
                <a:latin typeface="+mn-lt"/>
              </a:defRPr>
            </a:lvl2pPr>
            <a:lvl3pPr marL="1289050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700">
                <a:solidFill>
                  <a:schemeClr val="tx2"/>
                </a:solidFill>
                <a:latin typeface="+mn-lt"/>
              </a:defRPr>
            </a:lvl3pPr>
            <a:lvl4pPr marL="1804988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>
                <a:solidFill>
                  <a:schemeClr val="tx2"/>
                </a:solidFill>
                <a:latin typeface="+mn-lt"/>
              </a:defRPr>
            </a:lvl4pPr>
            <a:lvl5pPr marL="23209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5pPr>
            <a:lvl6pPr marL="27781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6pPr>
            <a:lvl7pPr marL="32353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7pPr>
            <a:lvl8pPr marL="36925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8pPr>
            <a:lvl9pPr marL="41497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9pPr>
          </a:lstStyle>
          <a:p>
            <a:endParaRPr lang="nl-NL" kern="0" dirty="0"/>
          </a:p>
          <a:p>
            <a:endParaRPr lang="nl-NL" kern="0" dirty="0"/>
          </a:p>
          <a:p>
            <a:endParaRPr lang="nl-NL" kern="0" dirty="0"/>
          </a:p>
          <a:p>
            <a:endParaRPr lang="nl-NL" kern="0" dirty="0"/>
          </a:p>
          <a:p>
            <a:endParaRPr lang="nl-NL" kern="0" dirty="0"/>
          </a:p>
          <a:p>
            <a:endParaRPr lang="nl-NL" kern="0" dirty="0"/>
          </a:p>
          <a:p>
            <a:endParaRPr lang="nl-NL" kern="0" dirty="0"/>
          </a:p>
          <a:p>
            <a:r>
              <a:rPr lang="nl-NL" kern="0" dirty="0"/>
              <a:t>12,5% RO bij PS Mensink</a:t>
            </a:r>
          </a:p>
          <a:p>
            <a:r>
              <a:rPr lang="nl-NL" kern="0" dirty="0"/>
              <a:t>FeClSO</a:t>
            </a:r>
            <a:r>
              <a:rPr lang="nl-NL" kern="0" baseline="-25000" dirty="0"/>
              <a:t>4</a:t>
            </a:r>
            <a:r>
              <a:rPr lang="nl-NL" kern="0" dirty="0"/>
              <a:t> = 30 mg/L reductie </a:t>
            </a:r>
          </a:p>
          <a:p>
            <a:endParaRPr lang="nl-NL" kern="0" dirty="0"/>
          </a:p>
        </p:txBody>
      </p:sp>
    </p:spTree>
    <p:extLst>
      <p:ext uri="{BB962C8B-B14F-4D97-AF65-F5344CB8AC3E}">
        <p14:creationId xmlns:p14="http://schemas.microsoft.com/office/powerpoint/2010/main" val="3993018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A04AA2-1802-4600-86BC-4896A26F5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Wpj</a:t>
            </a:r>
            <a:r>
              <a:rPr lang="nl-NL" dirty="0"/>
              <a:t> associaties capaciteitsuitbreiding WPJ van 60 Mm3naar 70 of 75 Mm3 en </a:t>
            </a:r>
            <a:r>
              <a:rPr lang="nl-NL" dirty="0" err="1"/>
              <a:t>wq</a:t>
            </a:r>
            <a:r>
              <a:rPr lang="nl-NL" dirty="0"/>
              <a:t> verbetering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49F12D-18BD-4003-B546-C10EA4C52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Wpj</a:t>
            </a:r>
            <a:r>
              <a:rPr lang="nl-NL" dirty="0"/>
              <a:t> zandfilter downflow (en uitbreiden) en AKF eruit</a:t>
            </a:r>
          </a:p>
          <a:p>
            <a:r>
              <a:rPr lang="nl-NL" dirty="0" err="1"/>
              <a:t>Enhanced</a:t>
            </a:r>
            <a:r>
              <a:rPr lang="nl-NL" dirty="0"/>
              <a:t> coagulation en/of </a:t>
            </a:r>
            <a:r>
              <a:rPr lang="nl-NL" dirty="0" err="1"/>
              <a:t>flocs</a:t>
            </a:r>
            <a:r>
              <a:rPr lang="nl-NL" dirty="0"/>
              <a:t> bijbouwen (</a:t>
            </a:r>
            <a:r>
              <a:rPr lang="nl-NL" dirty="0" err="1"/>
              <a:t>electrocoagulatie</a:t>
            </a:r>
            <a:r>
              <a:rPr lang="nl-NL" dirty="0"/>
              <a:t>, BM deelt ervaringen waterfabriek Wilp)</a:t>
            </a:r>
          </a:p>
          <a:p>
            <a:r>
              <a:rPr lang="nl-NL" dirty="0"/>
              <a:t>Toepassing FeClSO</a:t>
            </a:r>
            <a:r>
              <a:rPr lang="nl-NL" baseline="-25000" dirty="0"/>
              <a:t>4</a:t>
            </a:r>
            <a:r>
              <a:rPr lang="nl-NL" dirty="0"/>
              <a:t> </a:t>
            </a:r>
            <a:r>
              <a:rPr lang="nl-NL" dirty="0" err="1"/>
              <a:t>ipv</a:t>
            </a:r>
            <a:r>
              <a:rPr lang="nl-NL" dirty="0"/>
              <a:t> FeCl3</a:t>
            </a:r>
            <a:endParaRPr lang="nl-NL" baseline="-25000" dirty="0"/>
          </a:p>
          <a:p>
            <a:r>
              <a:rPr lang="nl-NL" dirty="0" err="1"/>
              <a:t>Rationaler</a:t>
            </a:r>
            <a:r>
              <a:rPr lang="nl-NL" dirty="0"/>
              <a:t> downflow is controleren mangaan en iets betere filtraatkwaliteit, lager filtratiesnelheid, loslaten oude WPJ concept met </a:t>
            </a:r>
            <a:r>
              <a:rPr lang="nl-NL" dirty="0" err="1"/>
              <a:t>upflow</a:t>
            </a:r>
            <a:r>
              <a:rPr lang="nl-NL" dirty="0"/>
              <a:t>)</a:t>
            </a:r>
          </a:p>
          <a:p>
            <a:r>
              <a:rPr lang="nl-NL" dirty="0"/>
              <a:t>Eenduidige en robuuste bedrijfsvoering zonder limiterende factoren zoals KF water voor Heemskerk </a:t>
            </a:r>
            <a:r>
              <a:rPr lang="nl-NL" dirty="0" err="1"/>
              <a:t>oid</a:t>
            </a:r>
            <a:r>
              <a:rPr lang="nl-NL" dirty="0"/>
              <a:t>.</a:t>
            </a:r>
          </a:p>
          <a:p>
            <a:r>
              <a:rPr lang="nl-NL" dirty="0"/>
              <a:t>Onderzoeksvraag: als de downflow betere </a:t>
            </a:r>
            <a:r>
              <a:rPr lang="nl-NL" dirty="0" err="1"/>
              <a:t>wq</a:t>
            </a:r>
            <a:r>
              <a:rPr lang="nl-NL" dirty="0"/>
              <a:t> geeft, en het mangaan risico voor de UF wegneemt, is er geen technologische noodzaak voor AKF WPJ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6639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60DA8B-1910-464A-91F7-42970ADB0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Systeemopzet en hoeveelheden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5370727-C064-488D-A5A8-4284F2958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528" y="1988840"/>
            <a:ext cx="3802189" cy="3863975"/>
          </a:xfrm>
          <a:prstGeom prst="rect">
            <a:avLst/>
          </a:prstGeom>
        </p:spPr>
      </p:pic>
      <p:pic>
        <p:nvPicPr>
          <p:cNvPr id="5" name="Afbeelding 8">
            <a:extLst>
              <a:ext uri="{FF2B5EF4-FFF2-40B4-BE49-F238E27FC236}">
                <a16:creationId xmlns:a16="http://schemas.microsoft.com/office/drawing/2014/main" id="{D6587016-74E5-4665-87CB-187121B07B2D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36"/>
          <a:stretch/>
        </p:blipFill>
        <p:spPr bwMode="auto">
          <a:xfrm>
            <a:off x="4808984" y="2492896"/>
            <a:ext cx="4950435" cy="26033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7592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B3BBCD-907F-4707-9FC7-18543FBF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Jaargemiddelde WRK 2018</a:t>
            </a:r>
          </a:p>
        </p:txBody>
      </p:sp>
      <p:graphicFrame>
        <p:nvGraphicFramePr>
          <p:cNvPr id="163" name="Tijdelijke aanduiding voor inhoud 162">
            <a:extLst>
              <a:ext uri="{FF2B5EF4-FFF2-40B4-BE49-F238E27FC236}">
                <a16:creationId xmlns:a16="http://schemas.microsoft.com/office/drawing/2014/main" id="{5E69C7A3-6F72-4562-A483-4478D6F206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2943484"/>
              </p:ext>
            </p:extLst>
          </p:nvPr>
        </p:nvGraphicFramePr>
        <p:xfrm>
          <a:off x="773647" y="5575358"/>
          <a:ext cx="89154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1875417179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1806479909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3883604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Aandeel Koolfiltraat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Aandeel WPJ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66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Ontvangstreservoir UF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910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Ontvangstreservoir UV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55%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260069"/>
                  </a:ext>
                </a:extLst>
              </a:tr>
            </a:tbl>
          </a:graphicData>
        </a:graphic>
      </p:graphicFrame>
      <p:sp>
        <p:nvSpPr>
          <p:cNvPr id="4" name="TextBox 5">
            <a:extLst>
              <a:ext uri="{FF2B5EF4-FFF2-40B4-BE49-F238E27FC236}">
                <a16:creationId xmlns:a16="http://schemas.microsoft.com/office/drawing/2014/main" id="{2ACEAB7C-68FB-458A-933C-6E881024A3BD}"/>
              </a:ext>
            </a:extLst>
          </p:cNvPr>
          <p:cNvSpPr txBox="1"/>
          <p:nvPr/>
        </p:nvSpPr>
        <p:spPr>
          <a:xfrm>
            <a:off x="120677" y="2694966"/>
            <a:ext cx="1769458" cy="4001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02060"/>
                </a:solidFill>
              </a:rPr>
              <a:t>IJsselmeer</a:t>
            </a:r>
          </a:p>
        </p:txBody>
      </p:sp>
      <p:sp>
        <p:nvSpPr>
          <p:cNvPr id="5" name="TextBox 21">
            <a:extLst>
              <a:ext uri="{FF2B5EF4-FFF2-40B4-BE49-F238E27FC236}">
                <a16:creationId xmlns:a16="http://schemas.microsoft.com/office/drawing/2014/main" id="{14A08099-0A28-4CA1-A901-235DB33D0D9A}"/>
              </a:ext>
            </a:extLst>
          </p:cNvPr>
          <p:cNvSpPr txBox="1"/>
          <p:nvPr/>
        </p:nvSpPr>
        <p:spPr>
          <a:xfrm>
            <a:off x="117940" y="4362998"/>
            <a:ext cx="1769458" cy="4001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02060"/>
                </a:solidFill>
              </a:rPr>
              <a:t>Lek</a:t>
            </a:r>
          </a:p>
        </p:txBody>
      </p:sp>
      <p:cxnSp>
        <p:nvCxnSpPr>
          <p:cNvPr id="6" name="Connector: Elbow 47">
            <a:extLst>
              <a:ext uri="{FF2B5EF4-FFF2-40B4-BE49-F238E27FC236}">
                <a16:creationId xmlns:a16="http://schemas.microsoft.com/office/drawing/2014/main" id="{60CB9222-B6B2-4015-A7C2-FC163A051A95}"/>
              </a:ext>
            </a:extLst>
          </p:cNvPr>
          <p:cNvCxnSpPr>
            <a:cxnSpLocks/>
            <a:stCxn id="82" idx="6"/>
            <a:endCxn id="9" idx="1"/>
          </p:cNvCxnSpPr>
          <p:nvPr/>
        </p:nvCxnSpPr>
        <p:spPr>
          <a:xfrm>
            <a:off x="4345784" y="3064035"/>
            <a:ext cx="1182680" cy="1210395"/>
          </a:xfrm>
          <a:prstGeom prst="bentConnector3">
            <a:avLst>
              <a:gd name="adj1" fmla="val 50000"/>
            </a:avLst>
          </a:prstGeom>
          <a:ln w="22225">
            <a:solidFill>
              <a:schemeClr val="tx2">
                <a:lumMod val="50000"/>
              </a:schemeClr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Elbow 73">
            <a:extLst>
              <a:ext uri="{FF2B5EF4-FFF2-40B4-BE49-F238E27FC236}">
                <a16:creationId xmlns:a16="http://schemas.microsoft.com/office/drawing/2014/main" id="{5FF10155-BA91-4D25-B133-22BDB0BAAD18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 flipV="1">
            <a:off x="6830327" y="4272321"/>
            <a:ext cx="1392906" cy="2109"/>
          </a:xfrm>
          <a:prstGeom prst="straightConnector1">
            <a:avLst/>
          </a:prstGeom>
          <a:ln w="22225">
            <a:solidFill>
              <a:schemeClr val="tx2">
                <a:lumMod val="50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4">
            <a:extLst>
              <a:ext uri="{FF2B5EF4-FFF2-40B4-BE49-F238E27FC236}">
                <a16:creationId xmlns:a16="http://schemas.microsoft.com/office/drawing/2014/main" id="{C6F9CF20-06C5-456F-AE09-43A79E379825}"/>
              </a:ext>
            </a:extLst>
          </p:cNvPr>
          <p:cNvSpPr txBox="1"/>
          <p:nvPr/>
        </p:nvSpPr>
        <p:spPr>
          <a:xfrm>
            <a:off x="8223233" y="4103044"/>
            <a:ext cx="1093229" cy="338554"/>
          </a:xfrm>
          <a:prstGeom prst="rect">
            <a:avLst/>
          </a:prstGeom>
          <a:solidFill>
            <a:srgbClr val="9B95C7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600" dirty="0"/>
              <a:t>TATA</a:t>
            </a:r>
          </a:p>
        </p:txBody>
      </p:sp>
      <p:sp>
        <p:nvSpPr>
          <p:cNvPr id="9" name="TextBox 99">
            <a:extLst>
              <a:ext uri="{FF2B5EF4-FFF2-40B4-BE49-F238E27FC236}">
                <a16:creationId xmlns:a16="http://schemas.microsoft.com/office/drawing/2014/main" id="{50AFD988-2C28-4C30-B0BD-4CD74E86BE6E}"/>
              </a:ext>
            </a:extLst>
          </p:cNvPr>
          <p:cNvSpPr txBox="1"/>
          <p:nvPr/>
        </p:nvSpPr>
        <p:spPr>
          <a:xfrm>
            <a:off x="5528464" y="4120541"/>
            <a:ext cx="1301863" cy="30777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400" dirty="0"/>
              <a:t> Westerhout</a:t>
            </a:r>
          </a:p>
        </p:txBody>
      </p:sp>
      <p:sp>
        <p:nvSpPr>
          <p:cNvPr id="10" name="TextBox 100">
            <a:extLst>
              <a:ext uri="{FF2B5EF4-FFF2-40B4-BE49-F238E27FC236}">
                <a16:creationId xmlns:a16="http://schemas.microsoft.com/office/drawing/2014/main" id="{AD90C9D8-6C88-4D38-8BFC-395C6098729C}"/>
              </a:ext>
            </a:extLst>
          </p:cNvPr>
          <p:cNvSpPr txBox="1"/>
          <p:nvPr/>
        </p:nvSpPr>
        <p:spPr>
          <a:xfrm>
            <a:off x="7065422" y="2456516"/>
            <a:ext cx="1109946" cy="30777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400" dirty="0"/>
              <a:t>OK UF</a:t>
            </a:r>
          </a:p>
        </p:txBody>
      </p:sp>
      <p:sp>
        <p:nvSpPr>
          <p:cNvPr id="11" name="TextBox 101">
            <a:extLst>
              <a:ext uri="{FF2B5EF4-FFF2-40B4-BE49-F238E27FC236}">
                <a16:creationId xmlns:a16="http://schemas.microsoft.com/office/drawing/2014/main" id="{07C95EC8-EE0B-4ECE-8F1B-F10F9AB5AD6B}"/>
              </a:ext>
            </a:extLst>
          </p:cNvPr>
          <p:cNvSpPr txBox="1"/>
          <p:nvPr/>
        </p:nvSpPr>
        <p:spPr>
          <a:xfrm>
            <a:off x="7065422" y="2773156"/>
            <a:ext cx="1109946" cy="30751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400" dirty="0"/>
              <a:t>OK UV</a:t>
            </a:r>
          </a:p>
        </p:txBody>
      </p:sp>
      <p:cxnSp>
        <p:nvCxnSpPr>
          <p:cNvPr id="14" name="Connector: Elbow 39">
            <a:extLst>
              <a:ext uri="{FF2B5EF4-FFF2-40B4-BE49-F238E27FC236}">
                <a16:creationId xmlns:a16="http://schemas.microsoft.com/office/drawing/2014/main" id="{E2F66151-6BFD-4A26-A1CB-8830B18C3871}"/>
              </a:ext>
            </a:extLst>
          </p:cNvPr>
          <p:cNvCxnSpPr>
            <a:cxnSpLocks/>
            <a:stCxn id="81" idx="6"/>
            <a:endCxn id="10" idx="1"/>
          </p:cNvCxnSpPr>
          <p:nvPr/>
        </p:nvCxnSpPr>
        <p:spPr>
          <a:xfrm flipV="1">
            <a:off x="4346666" y="2610405"/>
            <a:ext cx="2718756" cy="102315"/>
          </a:xfrm>
          <a:prstGeom prst="bentConnector3">
            <a:avLst>
              <a:gd name="adj1" fmla="val 50000"/>
            </a:avLst>
          </a:prstGeom>
          <a:ln w="22225">
            <a:solidFill>
              <a:schemeClr val="tx2">
                <a:lumMod val="50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55">
            <a:extLst>
              <a:ext uri="{FF2B5EF4-FFF2-40B4-BE49-F238E27FC236}">
                <a16:creationId xmlns:a16="http://schemas.microsoft.com/office/drawing/2014/main" id="{16C1D8AF-23B0-4ED1-87E3-19EA5AD82D6C}"/>
              </a:ext>
            </a:extLst>
          </p:cNvPr>
          <p:cNvCxnSpPr>
            <a:cxnSpLocks/>
            <a:stCxn id="9" idx="0"/>
            <a:endCxn id="11" idx="1"/>
          </p:cNvCxnSpPr>
          <p:nvPr/>
        </p:nvCxnSpPr>
        <p:spPr>
          <a:xfrm rot="5400000" flipH="1" flipV="1">
            <a:off x="6025595" y="3080714"/>
            <a:ext cx="1193628" cy="886026"/>
          </a:xfrm>
          <a:prstGeom prst="bentConnector2">
            <a:avLst/>
          </a:prstGeom>
          <a:ln w="22225">
            <a:solidFill>
              <a:schemeClr val="tx2">
                <a:lumMod val="50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59">
            <a:extLst>
              <a:ext uri="{FF2B5EF4-FFF2-40B4-BE49-F238E27FC236}">
                <a16:creationId xmlns:a16="http://schemas.microsoft.com/office/drawing/2014/main" id="{5B1F03A2-EAD7-44A3-BF5F-57946D2F9662}"/>
              </a:ext>
            </a:extLst>
          </p:cNvPr>
          <p:cNvCxnSpPr>
            <a:cxnSpLocks/>
            <a:stCxn id="41" idx="3"/>
            <a:endCxn id="9" idx="2"/>
          </p:cNvCxnSpPr>
          <p:nvPr/>
        </p:nvCxnSpPr>
        <p:spPr>
          <a:xfrm flipV="1">
            <a:off x="3374543" y="4428318"/>
            <a:ext cx="2804853" cy="134735"/>
          </a:xfrm>
          <a:prstGeom prst="bentConnector2">
            <a:avLst/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22">
            <a:extLst>
              <a:ext uri="{FF2B5EF4-FFF2-40B4-BE49-F238E27FC236}">
                <a16:creationId xmlns:a16="http://schemas.microsoft.com/office/drawing/2014/main" id="{0EBD4E07-6897-4A03-AEE7-8F5B0BC8EF76}"/>
              </a:ext>
            </a:extLst>
          </p:cNvPr>
          <p:cNvSpPr txBox="1"/>
          <p:nvPr/>
        </p:nvSpPr>
        <p:spPr>
          <a:xfrm>
            <a:off x="4497733" y="3140524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endParaRPr lang="nl-NL" sz="100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421D667F-06FB-49F8-BDF1-6037C978178C}"/>
              </a:ext>
            </a:extLst>
          </p:cNvPr>
          <p:cNvSpPr txBox="1"/>
          <p:nvPr/>
        </p:nvSpPr>
        <p:spPr>
          <a:xfrm>
            <a:off x="4498152" y="2371255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33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21">
            <a:extLst>
              <a:ext uri="{FF2B5EF4-FFF2-40B4-BE49-F238E27FC236}">
                <a16:creationId xmlns:a16="http://schemas.microsoft.com/office/drawing/2014/main" id="{A91F54B6-FDF0-4D8E-ACA2-54B8AE35E72A}"/>
              </a:ext>
            </a:extLst>
          </p:cNvPr>
          <p:cNvSpPr txBox="1"/>
          <p:nvPr/>
        </p:nvSpPr>
        <p:spPr>
          <a:xfrm>
            <a:off x="2197580" y="4362998"/>
            <a:ext cx="1176963" cy="40011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02060"/>
                </a:solidFill>
              </a:rPr>
              <a:t>WCB</a:t>
            </a:r>
          </a:p>
        </p:txBody>
      </p:sp>
      <p:sp>
        <p:nvSpPr>
          <p:cNvPr id="46" name="TextBox 21">
            <a:extLst>
              <a:ext uri="{FF2B5EF4-FFF2-40B4-BE49-F238E27FC236}">
                <a16:creationId xmlns:a16="http://schemas.microsoft.com/office/drawing/2014/main" id="{EF13C95D-90DE-4720-9372-3715B6392F84}"/>
              </a:ext>
            </a:extLst>
          </p:cNvPr>
          <p:cNvSpPr txBox="1"/>
          <p:nvPr/>
        </p:nvSpPr>
        <p:spPr>
          <a:xfrm>
            <a:off x="2197581" y="2694966"/>
            <a:ext cx="719167" cy="40011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02060"/>
                </a:solidFill>
              </a:rPr>
              <a:t>CFS</a:t>
            </a:r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47AD8D3D-7756-4B2E-9419-6532B634BFC6}"/>
              </a:ext>
            </a:extLst>
          </p:cNvPr>
          <p:cNvSpPr txBox="1"/>
          <p:nvPr/>
        </p:nvSpPr>
        <p:spPr>
          <a:xfrm>
            <a:off x="4757256" y="2361839"/>
            <a:ext cx="2666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>
                <a:solidFill>
                  <a:schemeClr val="tx1"/>
                </a:solidFill>
              </a:rPr>
              <a:t>WRK-III Noord</a:t>
            </a:r>
          </a:p>
        </p:txBody>
      </p:sp>
      <p:cxnSp>
        <p:nvCxnSpPr>
          <p:cNvPr id="50" name="Rechte verbindingslijn met pijl 49">
            <a:extLst>
              <a:ext uri="{FF2B5EF4-FFF2-40B4-BE49-F238E27FC236}">
                <a16:creationId xmlns:a16="http://schemas.microsoft.com/office/drawing/2014/main" id="{8AEA3753-FEA1-4548-BD74-45534A74FCA0}"/>
              </a:ext>
            </a:extLst>
          </p:cNvPr>
          <p:cNvCxnSpPr>
            <a:cxnSpLocks/>
            <a:stCxn id="4" idx="3"/>
            <a:endCxn id="46" idx="1"/>
          </p:cNvCxnSpPr>
          <p:nvPr/>
        </p:nvCxnSpPr>
        <p:spPr>
          <a:xfrm>
            <a:off x="1890135" y="2895021"/>
            <a:ext cx="307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Rechte verbindingslijn met pijl 51">
            <a:extLst>
              <a:ext uri="{FF2B5EF4-FFF2-40B4-BE49-F238E27FC236}">
                <a16:creationId xmlns:a16="http://schemas.microsoft.com/office/drawing/2014/main" id="{28A83915-8C48-43F5-A90B-8362F1AFA248}"/>
              </a:ext>
            </a:extLst>
          </p:cNvPr>
          <p:cNvCxnSpPr>
            <a:cxnSpLocks/>
            <a:stCxn id="5" idx="3"/>
            <a:endCxn id="41" idx="1"/>
          </p:cNvCxnSpPr>
          <p:nvPr/>
        </p:nvCxnSpPr>
        <p:spPr>
          <a:xfrm>
            <a:off x="1887398" y="4563053"/>
            <a:ext cx="3101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kstvak 64">
            <a:extLst>
              <a:ext uri="{FF2B5EF4-FFF2-40B4-BE49-F238E27FC236}">
                <a16:creationId xmlns:a16="http://schemas.microsoft.com/office/drawing/2014/main" id="{8C5300DF-7507-4CD9-92C6-6A8BBD689E04}"/>
              </a:ext>
            </a:extLst>
          </p:cNvPr>
          <p:cNvSpPr txBox="1"/>
          <p:nvPr/>
        </p:nvSpPr>
        <p:spPr>
          <a:xfrm>
            <a:off x="4091775" y="2838824"/>
            <a:ext cx="2666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>
                <a:solidFill>
                  <a:schemeClr val="tx1"/>
                </a:solidFill>
              </a:rPr>
              <a:t>WRK-III Zuid</a:t>
            </a:r>
          </a:p>
        </p:txBody>
      </p:sp>
      <p:sp>
        <p:nvSpPr>
          <p:cNvPr id="69" name="TextBox 21">
            <a:extLst>
              <a:ext uri="{FF2B5EF4-FFF2-40B4-BE49-F238E27FC236}">
                <a16:creationId xmlns:a16="http://schemas.microsoft.com/office/drawing/2014/main" id="{DDF2AE57-DC33-4FC5-9D31-FFFEB31CA9AC}"/>
              </a:ext>
            </a:extLst>
          </p:cNvPr>
          <p:cNvSpPr txBox="1"/>
          <p:nvPr/>
        </p:nvSpPr>
        <p:spPr>
          <a:xfrm>
            <a:off x="3118584" y="2455576"/>
            <a:ext cx="905005" cy="2462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sz="10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Koolfiltraat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FFF011FD-D1C1-4411-82F7-6F36B8A5BB2A}"/>
              </a:ext>
            </a:extLst>
          </p:cNvPr>
          <p:cNvSpPr/>
          <p:nvPr/>
        </p:nvSpPr>
        <p:spPr>
          <a:xfrm>
            <a:off x="4271717" y="2685555"/>
            <a:ext cx="74949" cy="543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72ADA790-3017-4407-89D6-B3602227B247}"/>
              </a:ext>
            </a:extLst>
          </p:cNvPr>
          <p:cNvSpPr/>
          <p:nvPr/>
        </p:nvSpPr>
        <p:spPr>
          <a:xfrm>
            <a:off x="4270835" y="3036870"/>
            <a:ext cx="74949" cy="543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B73FD942-32FC-4251-9959-007EE47C323D}"/>
              </a:ext>
            </a:extLst>
          </p:cNvPr>
          <p:cNvSpPr txBox="1"/>
          <p:nvPr/>
        </p:nvSpPr>
        <p:spPr>
          <a:xfrm>
            <a:off x="3118584" y="2767500"/>
            <a:ext cx="905005" cy="24622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Kelder</a:t>
            </a:r>
          </a:p>
        </p:txBody>
      </p:sp>
      <p:sp>
        <p:nvSpPr>
          <p:cNvPr id="88" name="TextBox 21">
            <a:extLst>
              <a:ext uri="{FF2B5EF4-FFF2-40B4-BE49-F238E27FC236}">
                <a16:creationId xmlns:a16="http://schemas.microsoft.com/office/drawing/2014/main" id="{B5035F42-CAC6-468C-B0F4-7D94D3E62518}"/>
              </a:ext>
            </a:extLst>
          </p:cNvPr>
          <p:cNvSpPr txBox="1"/>
          <p:nvPr/>
        </p:nvSpPr>
        <p:spPr>
          <a:xfrm>
            <a:off x="3128978" y="3079424"/>
            <a:ext cx="905005" cy="24622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Kelder</a:t>
            </a:r>
          </a:p>
        </p:txBody>
      </p:sp>
      <p:cxnSp>
        <p:nvCxnSpPr>
          <p:cNvPr id="92" name="Rechte verbindingslijn 91">
            <a:extLst>
              <a:ext uri="{FF2B5EF4-FFF2-40B4-BE49-F238E27FC236}">
                <a16:creationId xmlns:a16="http://schemas.microsoft.com/office/drawing/2014/main" id="{7420221E-2ABA-4C95-A8CE-3DA766B596E6}"/>
              </a:ext>
            </a:extLst>
          </p:cNvPr>
          <p:cNvCxnSpPr>
            <a:cxnSpLocks/>
            <a:stCxn id="46" idx="3"/>
            <a:endCxn id="87" idx="1"/>
          </p:cNvCxnSpPr>
          <p:nvPr/>
        </p:nvCxnSpPr>
        <p:spPr>
          <a:xfrm flipV="1">
            <a:off x="2916748" y="2890611"/>
            <a:ext cx="201836" cy="441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4" name="Rechte verbindingslijn 93">
            <a:extLst>
              <a:ext uri="{FF2B5EF4-FFF2-40B4-BE49-F238E27FC236}">
                <a16:creationId xmlns:a16="http://schemas.microsoft.com/office/drawing/2014/main" id="{FCFC7FF5-C127-45DD-A176-B2E4C5F5A111}"/>
              </a:ext>
            </a:extLst>
          </p:cNvPr>
          <p:cNvCxnSpPr>
            <a:cxnSpLocks/>
            <a:stCxn id="46" idx="3"/>
            <a:endCxn id="69" idx="1"/>
          </p:cNvCxnSpPr>
          <p:nvPr/>
        </p:nvCxnSpPr>
        <p:spPr>
          <a:xfrm flipV="1">
            <a:off x="2916748" y="2578687"/>
            <a:ext cx="201836" cy="31633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7" name="Rechte verbindingslijn 96">
            <a:extLst>
              <a:ext uri="{FF2B5EF4-FFF2-40B4-BE49-F238E27FC236}">
                <a16:creationId xmlns:a16="http://schemas.microsoft.com/office/drawing/2014/main" id="{F14E9F6A-0885-45E0-A01C-1D6369C347E5}"/>
              </a:ext>
            </a:extLst>
          </p:cNvPr>
          <p:cNvCxnSpPr>
            <a:cxnSpLocks/>
            <a:stCxn id="46" idx="3"/>
            <a:endCxn id="88" idx="1"/>
          </p:cNvCxnSpPr>
          <p:nvPr/>
        </p:nvCxnSpPr>
        <p:spPr>
          <a:xfrm>
            <a:off x="2916748" y="2895021"/>
            <a:ext cx="212230" cy="30751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0" name="Rechte verbindingslijn 99">
            <a:extLst>
              <a:ext uri="{FF2B5EF4-FFF2-40B4-BE49-F238E27FC236}">
                <a16:creationId xmlns:a16="http://schemas.microsoft.com/office/drawing/2014/main" id="{91D39459-D68B-4B36-BC4C-EA2D5B0316DC}"/>
              </a:ext>
            </a:extLst>
          </p:cNvPr>
          <p:cNvCxnSpPr>
            <a:cxnSpLocks/>
            <a:stCxn id="69" idx="3"/>
            <a:endCxn id="81" idx="1"/>
          </p:cNvCxnSpPr>
          <p:nvPr/>
        </p:nvCxnSpPr>
        <p:spPr>
          <a:xfrm>
            <a:off x="4023589" y="2578687"/>
            <a:ext cx="259104" cy="11482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2" name="Rechte verbindingslijn 101">
            <a:extLst>
              <a:ext uri="{FF2B5EF4-FFF2-40B4-BE49-F238E27FC236}">
                <a16:creationId xmlns:a16="http://schemas.microsoft.com/office/drawing/2014/main" id="{2A59FEB0-7BB3-41ED-BD48-CF8F7C458164}"/>
              </a:ext>
            </a:extLst>
          </p:cNvPr>
          <p:cNvCxnSpPr>
            <a:cxnSpLocks/>
            <a:stCxn id="87" idx="3"/>
            <a:endCxn id="81" idx="2"/>
          </p:cNvCxnSpPr>
          <p:nvPr/>
        </p:nvCxnSpPr>
        <p:spPr>
          <a:xfrm flipV="1">
            <a:off x="4023589" y="2712720"/>
            <a:ext cx="248128" cy="177891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6" name="Rechte verbindingslijn 105">
            <a:extLst>
              <a:ext uri="{FF2B5EF4-FFF2-40B4-BE49-F238E27FC236}">
                <a16:creationId xmlns:a16="http://schemas.microsoft.com/office/drawing/2014/main" id="{84748077-E123-4411-B43C-7B56BB6128F0}"/>
              </a:ext>
            </a:extLst>
          </p:cNvPr>
          <p:cNvCxnSpPr>
            <a:cxnSpLocks/>
            <a:stCxn id="87" idx="3"/>
            <a:endCxn id="82" idx="2"/>
          </p:cNvCxnSpPr>
          <p:nvPr/>
        </p:nvCxnSpPr>
        <p:spPr>
          <a:xfrm>
            <a:off x="4023589" y="2890611"/>
            <a:ext cx="247246" cy="17342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9" name="Rechte verbindingslijn 108">
            <a:extLst>
              <a:ext uri="{FF2B5EF4-FFF2-40B4-BE49-F238E27FC236}">
                <a16:creationId xmlns:a16="http://schemas.microsoft.com/office/drawing/2014/main" id="{CC22323C-8E83-4D4D-9B25-A3D938AE79C9}"/>
              </a:ext>
            </a:extLst>
          </p:cNvPr>
          <p:cNvCxnSpPr>
            <a:cxnSpLocks/>
            <a:stCxn id="88" idx="3"/>
            <a:endCxn id="82" idx="2"/>
          </p:cNvCxnSpPr>
          <p:nvPr/>
        </p:nvCxnSpPr>
        <p:spPr>
          <a:xfrm flipV="1">
            <a:off x="4033983" y="3064035"/>
            <a:ext cx="236852" cy="13850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3" name="Text Box 22">
            <a:extLst>
              <a:ext uri="{FF2B5EF4-FFF2-40B4-BE49-F238E27FC236}">
                <a16:creationId xmlns:a16="http://schemas.microsoft.com/office/drawing/2014/main" id="{917248C9-F293-4324-9433-4862A028E9F8}"/>
              </a:ext>
            </a:extLst>
          </p:cNvPr>
          <p:cNvSpPr txBox="1"/>
          <p:nvPr/>
        </p:nvSpPr>
        <p:spPr>
          <a:xfrm>
            <a:off x="4212597" y="4186949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43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Text Box 22">
            <a:extLst>
              <a:ext uri="{FF2B5EF4-FFF2-40B4-BE49-F238E27FC236}">
                <a16:creationId xmlns:a16="http://schemas.microsoft.com/office/drawing/2014/main" id="{782542A4-9D7B-4942-9B12-29223D0F880E}"/>
              </a:ext>
            </a:extLst>
          </p:cNvPr>
          <p:cNvSpPr txBox="1"/>
          <p:nvPr/>
        </p:nvSpPr>
        <p:spPr>
          <a:xfrm>
            <a:off x="6418814" y="2621815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9" name="Rechte verbindingslijn met pijl 148">
            <a:extLst>
              <a:ext uri="{FF2B5EF4-FFF2-40B4-BE49-F238E27FC236}">
                <a16:creationId xmlns:a16="http://schemas.microsoft.com/office/drawing/2014/main" id="{2D8087D7-97B3-4E3F-910C-2A7EAA4DD88E}"/>
              </a:ext>
            </a:extLst>
          </p:cNvPr>
          <p:cNvCxnSpPr/>
          <p:nvPr/>
        </p:nvCxnSpPr>
        <p:spPr>
          <a:xfrm>
            <a:off x="6959861" y="2609936"/>
            <a:ext cx="0" cy="286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 Box 22">
            <a:extLst>
              <a:ext uri="{FF2B5EF4-FFF2-40B4-BE49-F238E27FC236}">
                <a16:creationId xmlns:a16="http://schemas.microsoft.com/office/drawing/2014/main" id="{8742E5D9-7CEA-4C7C-948C-4F2BB21BBD7B}"/>
              </a:ext>
            </a:extLst>
          </p:cNvPr>
          <p:cNvSpPr txBox="1"/>
          <p:nvPr/>
        </p:nvSpPr>
        <p:spPr>
          <a:xfrm>
            <a:off x="6252839" y="3511558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33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 Box 22">
            <a:extLst>
              <a:ext uri="{FF2B5EF4-FFF2-40B4-BE49-F238E27FC236}">
                <a16:creationId xmlns:a16="http://schemas.microsoft.com/office/drawing/2014/main" id="{4B9ED6EE-76C1-4B77-A729-AF2093679AE7}"/>
              </a:ext>
            </a:extLst>
          </p:cNvPr>
          <p:cNvSpPr txBox="1"/>
          <p:nvPr/>
        </p:nvSpPr>
        <p:spPr>
          <a:xfrm>
            <a:off x="8470101" y="3789051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35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 Box 22">
            <a:extLst>
              <a:ext uri="{FF2B5EF4-FFF2-40B4-BE49-F238E27FC236}">
                <a16:creationId xmlns:a16="http://schemas.microsoft.com/office/drawing/2014/main" id="{EAC25C14-21C6-42A8-9462-2EE32CC8E6A0}"/>
              </a:ext>
            </a:extLst>
          </p:cNvPr>
          <p:cNvSpPr txBox="1"/>
          <p:nvPr/>
        </p:nvSpPr>
        <p:spPr>
          <a:xfrm>
            <a:off x="7627742" y="3137776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46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 Box 22">
            <a:extLst>
              <a:ext uri="{FF2B5EF4-FFF2-40B4-BE49-F238E27FC236}">
                <a16:creationId xmlns:a16="http://schemas.microsoft.com/office/drawing/2014/main" id="{5582F2AC-B5EC-4B27-AECA-ADEFC27A01FE}"/>
              </a:ext>
            </a:extLst>
          </p:cNvPr>
          <p:cNvSpPr txBox="1"/>
          <p:nvPr/>
        </p:nvSpPr>
        <p:spPr>
          <a:xfrm>
            <a:off x="7764845" y="2106306"/>
            <a:ext cx="369570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 Box 22">
            <a:extLst>
              <a:ext uri="{FF2B5EF4-FFF2-40B4-BE49-F238E27FC236}">
                <a16:creationId xmlns:a16="http://schemas.microsoft.com/office/drawing/2014/main" id="{FE77347E-B45E-4791-8DF4-796C099583AE}"/>
              </a:ext>
            </a:extLst>
          </p:cNvPr>
          <p:cNvSpPr txBox="1"/>
          <p:nvPr/>
        </p:nvSpPr>
        <p:spPr>
          <a:xfrm>
            <a:off x="589537" y="4041961"/>
            <a:ext cx="476791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 Box 22">
            <a:extLst>
              <a:ext uri="{FF2B5EF4-FFF2-40B4-BE49-F238E27FC236}">
                <a16:creationId xmlns:a16="http://schemas.microsoft.com/office/drawing/2014/main" id="{53892C94-D007-4211-A8C9-4B5FA9113865}"/>
              </a:ext>
            </a:extLst>
          </p:cNvPr>
          <p:cNvSpPr txBox="1"/>
          <p:nvPr/>
        </p:nvSpPr>
        <p:spPr>
          <a:xfrm>
            <a:off x="616950" y="2328746"/>
            <a:ext cx="476791" cy="2743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58</a:t>
            </a:r>
            <a:endParaRPr lang="nl-NL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TextBox 84">
            <a:extLst>
              <a:ext uri="{FF2B5EF4-FFF2-40B4-BE49-F238E27FC236}">
                <a16:creationId xmlns:a16="http://schemas.microsoft.com/office/drawing/2014/main" id="{58FCDE9A-5655-441A-AB89-A9F41B312DA9}"/>
              </a:ext>
            </a:extLst>
          </p:cNvPr>
          <p:cNvSpPr txBox="1"/>
          <p:nvPr/>
        </p:nvSpPr>
        <p:spPr>
          <a:xfrm>
            <a:off x="8528266" y="2347771"/>
            <a:ext cx="1093229" cy="338554"/>
          </a:xfrm>
          <a:prstGeom prst="rect">
            <a:avLst/>
          </a:prstGeom>
          <a:solidFill>
            <a:srgbClr val="9B95C7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600" dirty="0"/>
              <a:t>UF-HF</a:t>
            </a:r>
          </a:p>
        </p:txBody>
      </p:sp>
      <p:sp>
        <p:nvSpPr>
          <p:cNvPr id="173" name="TextBox 84">
            <a:extLst>
              <a:ext uri="{FF2B5EF4-FFF2-40B4-BE49-F238E27FC236}">
                <a16:creationId xmlns:a16="http://schemas.microsoft.com/office/drawing/2014/main" id="{E798320B-D972-43A6-88E6-7CF8B29FF46A}"/>
              </a:ext>
            </a:extLst>
          </p:cNvPr>
          <p:cNvSpPr txBox="1"/>
          <p:nvPr/>
        </p:nvSpPr>
        <p:spPr>
          <a:xfrm>
            <a:off x="8516865" y="2874225"/>
            <a:ext cx="1093229" cy="338554"/>
          </a:xfrm>
          <a:prstGeom prst="rect">
            <a:avLst/>
          </a:prstGeom>
          <a:solidFill>
            <a:srgbClr val="9B95C7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nl-NL"/>
            </a:defPPr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nl-NL" sz="1600" dirty="0"/>
              <a:t>UV - Duin</a:t>
            </a:r>
          </a:p>
        </p:txBody>
      </p:sp>
      <p:cxnSp>
        <p:nvCxnSpPr>
          <p:cNvPr id="175" name="Rechte verbindingslijn 174">
            <a:extLst>
              <a:ext uri="{FF2B5EF4-FFF2-40B4-BE49-F238E27FC236}">
                <a16:creationId xmlns:a16="http://schemas.microsoft.com/office/drawing/2014/main" id="{CA3DBE3D-C716-476A-BF57-9E170D2C7360}"/>
              </a:ext>
            </a:extLst>
          </p:cNvPr>
          <p:cNvCxnSpPr>
            <a:cxnSpLocks/>
            <a:stCxn id="10" idx="3"/>
            <a:endCxn id="172" idx="1"/>
          </p:cNvCxnSpPr>
          <p:nvPr/>
        </p:nvCxnSpPr>
        <p:spPr>
          <a:xfrm flipV="1">
            <a:off x="8175368" y="2517048"/>
            <a:ext cx="352898" cy="93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Rechte verbindingslijn 176">
            <a:extLst>
              <a:ext uri="{FF2B5EF4-FFF2-40B4-BE49-F238E27FC236}">
                <a16:creationId xmlns:a16="http://schemas.microsoft.com/office/drawing/2014/main" id="{0B3B7933-2F79-4907-B07D-631639BDA8F0}"/>
              </a:ext>
            </a:extLst>
          </p:cNvPr>
          <p:cNvCxnSpPr>
            <a:cxnSpLocks/>
            <a:stCxn id="11" idx="3"/>
            <a:endCxn id="173" idx="1"/>
          </p:cNvCxnSpPr>
          <p:nvPr/>
        </p:nvCxnSpPr>
        <p:spPr>
          <a:xfrm>
            <a:off x="8175368" y="2926913"/>
            <a:ext cx="341497" cy="1165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679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CC353-F944-4061-BFAF-658070FD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FFF48A2D-4A16-49E3-ACA7-38B2DEBA73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8338452"/>
              </p:ext>
            </p:extLst>
          </p:nvPr>
        </p:nvGraphicFramePr>
        <p:xfrm>
          <a:off x="631826" y="2055133"/>
          <a:ext cx="8421487" cy="35325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86064">
                  <a:extLst>
                    <a:ext uri="{9D8B030D-6E8A-4147-A177-3AD203B41FA5}">
                      <a16:colId xmlns:a16="http://schemas.microsoft.com/office/drawing/2014/main" val="4183576907"/>
                    </a:ext>
                  </a:extLst>
                </a:gridCol>
                <a:gridCol w="1133532">
                  <a:extLst>
                    <a:ext uri="{9D8B030D-6E8A-4147-A177-3AD203B41FA5}">
                      <a16:colId xmlns:a16="http://schemas.microsoft.com/office/drawing/2014/main" val="1999501259"/>
                    </a:ext>
                  </a:extLst>
                </a:gridCol>
                <a:gridCol w="1012263">
                  <a:extLst>
                    <a:ext uri="{9D8B030D-6E8A-4147-A177-3AD203B41FA5}">
                      <a16:colId xmlns:a16="http://schemas.microsoft.com/office/drawing/2014/main" val="176333535"/>
                    </a:ext>
                  </a:extLst>
                </a:gridCol>
                <a:gridCol w="1013947">
                  <a:extLst>
                    <a:ext uri="{9D8B030D-6E8A-4147-A177-3AD203B41FA5}">
                      <a16:colId xmlns:a16="http://schemas.microsoft.com/office/drawing/2014/main" val="2969362269"/>
                    </a:ext>
                  </a:extLst>
                </a:gridCol>
                <a:gridCol w="1035843">
                  <a:extLst>
                    <a:ext uri="{9D8B030D-6E8A-4147-A177-3AD203B41FA5}">
                      <a16:colId xmlns:a16="http://schemas.microsoft.com/office/drawing/2014/main" val="428303827"/>
                    </a:ext>
                  </a:extLst>
                </a:gridCol>
                <a:gridCol w="939838">
                  <a:extLst>
                    <a:ext uri="{9D8B030D-6E8A-4147-A177-3AD203B41FA5}">
                      <a16:colId xmlns:a16="http://schemas.microsoft.com/office/drawing/2014/main" val="126693144"/>
                    </a:ext>
                  </a:extLst>
                </a:gridCol>
              </a:tblGrid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Parameter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Eenheid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Inf. besluit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WPJ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WCB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WPJ enh. coa.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975188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Ammonium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806467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Calcium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Ca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56,9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67,5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21689664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Chloride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Cl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200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189,2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90,1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9462822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EGV (elek. geleid.verm., 20 °C)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mS/m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86,6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61,4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4583239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Gesuspendeerde stoffen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0,29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2985330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Magnesium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Mg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14,95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11,15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4410127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Mangaan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µg/l Mn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0,34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0,22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395152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Natrium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Na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120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104,4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49,4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6307381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Ortho-fosfaat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PO</a:t>
                      </a:r>
                      <a:r>
                        <a:rPr lang="nl-NL" sz="1100" baseline="-25000">
                          <a:effectLst/>
                        </a:rPr>
                        <a:t>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2,0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3010933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Sulfaat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SO</a:t>
                      </a:r>
                      <a:r>
                        <a:rPr lang="nl-NL" sz="1100" baseline="-25000">
                          <a:effectLst/>
                        </a:rPr>
                        <a:t>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150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67,5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58,5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4037117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Totale hardheid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mmol/l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-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2,04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2,15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89653732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Troebelingsgraad (afleeswaarde)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FTE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0,08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054730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UV Transmissie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85,6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89,2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93,2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0466660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UV-extinctie, 254 nm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ext/m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6,77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4,99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3,06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9765728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TOC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C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3.30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1.90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1.99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5382469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Verzadigingsindex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SI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0.04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0.22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6916823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Waterstofcarbonaat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HCO</a:t>
                      </a:r>
                      <a:r>
                        <a:rPr lang="nl-NL" sz="1100" baseline="-25000">
                          <a:effectLst/>
                        </a:rPr>
                        <a:t>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136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166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0645707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Zuurgraad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pH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7.81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7.84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3053064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Zuurstof, opgelost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mg/l O</a:t>
                      </a:r>
                      <a:r>
                        <a:rPr lang="nl-NL" sz="1100" baseline="-25000">
                          <a:effectLst/>
                        </a:rPr>
                        <a:t>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9.19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>
                          <a:effectLst/>
                        </a:rPr>
                        <a:t>8.53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100" dirty="0">
                          <a:effectLst/>
                        </a:rPr>
                        <a:t> 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700725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934B769-E856-416F-BE79-BDA6E3E36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520" y="2054498"/>
            <a:ext cx="9906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7330099-AAB9-4D56-84CF-889F45859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520" y="2054498"/>
            <a:ext cx="3268663" cy="6350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F063D68-ADA9-4B6A-BD9F-27033F395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5843587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3000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[</a:t>
            </a:r>
            <a:r>
              <a:rPr kumimoji="0" lang="nl-NL" altLang="nl-NL" sz="1000" b="0" i="0" u="none" strike="noStrike" cap="none" normalizeH="0" baseline="30000" dirty="0" bmk="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1]</a:t>
            </a:r>
            <a:r>
              <a:rPr kumimoji="0" lang="nl-NL" altLang="nl-NL" sz="1000" b="0" i="0" u="none" strike="noStrike" cap="none" normalizeH="0" baseline="0" dirty="0" bmk="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Infiltratiebesluit bodembescherming. Geldend van 22-12-2009 t/m heden</a:t>
            </a:r>
            <a:endParaRPr kumimoji="0" lang="nl-NL" altLang="nl-NL" sz="600" b="0" i="0" u="none" strike="noStrike" cap="none" normalizeH="0" baseline="0" dirty="0" bmk="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30000" dirty="0" bmk="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[2]</a:t>
            </a: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het infiltratiewater mag 70 dagen per jaar een concentratie aanwezig zijn boven de hier genoemde, waarbij de volgende maxima niet overschreden mogen worden: zwevende stof 2 mg/l; CI- 300 mg/l; Na+ 180 mg/l en NO32- 11,2 mg N/I; Ba 300 µg/l.</a:t>
            </a: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09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D7FC4F-B7EE-45E6-A229-2070CDFAB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Zuiveringsdoel waterkwaliteit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BAF8C0-B513-41AF-BE45-985147B49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Deeltjes en MFI (DWAT en UF)</a:t>
            </a:r>
          </a:p>
          <a:p>
            <a:r>
              <a:rPr lang="nl-NL" dirty="0"/>
              <a:t>Natuurlijk organisch materiaal (biologische stabiliteit/</a:t>
            </a:r>
            <a:r>
              <a:rPr lang="nl-NL" dirty="0" err="1"/>
              <a:t>biofouling</a:t>
            </a:r>
            <a:r>
              <a:rPr lang="nl-NL" dirty="0"/>
              <a:t> en UV-t)</a:t>
            </a:r>
          </a:p>
          <a:p>
            <a:r>
              <a:rPr lang="nl-NL" dirty="0"/>
              <a:t>Mangaan (UF)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994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1B701A-529E-4FEE-B84D-F986D9E7E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9F75B6-1010-43F8-A7E8-9D589A07B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97EFE71-CB42-4548-B46D-EF72E0967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937"/>
            <a:ext cx="9906000" cy="5572125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63E9454-599D-407D-ADD6-61FC3CBF9146}"/>
              </a:ext>
            </a:extLst>
          </p:cNvPr>
          <p:cNvSpPr/>
          <p:nvPr/>
        </p:nvSpPr>
        <p:spPr>
          <a:xfrm>
            <a:off x="5097016" y="1268760"/>
            <a:ext cx="1368152" cy="129614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nl-NL" dirty="0"/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7EE9A715-3106-44D8-BEDB-65BC3BCF1414}"/>
              </a:ext>
            </a:extLst>
          </p:cNvPr>
          <p:cNvSpPr/>
          <p:nvPr/>
        </p:nvSpPr>
        <p:spPr>
          <a:xfrm>
            <a:off x="1136576" y="1437902"/>
            <a:ext cx="2304256" cy="350326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nl-NL" dirty="0"/>
              <a:t>2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E4698794-45C0-4884-8DC3-EDFA6AD9E5E8}"/>
              </a:ext>
            </a:extLst>
          </p:cNvPr>
          <p:cNvSpPr/>
          <p:nvPr/>
        </p:nvSpPr>
        <p:spPr>
          <a:xfrm>
            <a:off x="2178065" y="5085184"/>
            <a:ext cx="1262767" cy="55892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nl-NL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2067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0F9E0-B4B3-47A8-8C93-6DAF56C7E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Mangaan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567D2FEF-29B5-4E0D-85C9-B9912148A7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4696248"/>
              </p:ext>
            </p:extLst>
          </p:nvPr>
        </p:nvGraphicFramePr>
        <p:xfrm>
          <a:off x="1064568" y="2708921"/>
          <a:ext cx="7488829" cy="1944215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919384">
                  <a:extLst>
                    <a:ext uri="{9D8B030D-6E8A-4147-A177-3AD203B41FA5}">
                      <a16:colId xmlns:a16="http://schemas.microsoft.com/office/drawing/2014/main" val="2373273341"/>
                    </a:ext>
                  </a:extLst>
                </a:gridCol>
                <a:gridCol w="919384">
                  <a:extLst>
                    <a:ext uri="{9D8B030D-6E8A-4147-A177-3AD203B41FA5}">
                      <a16:colId xmlns:a16="http://schemas.microsoft.com/office/drawing/2014/main" val="1799135566"/>
                    </a:ext>
                  </a:extLst>
                </a:gridCol>
                <a:gridCol w="919384">
                  <a:extLst>
                    <a:ext uri="{9D8B030D-6E8A-4147-A177-3AD203B41FA5}">
                      <a16:colId xmlns:a16="http://schemas.microsoft.com/office/drawing/2014/main" val="1983816386"/>
                    </a:ext>
                  </a:extLst>
                </a:gridCol>
                <a:gridCol w="1014393">
                  <a:extLst>
                    <a:ext uri="{9D8B030D-6E8A-4147-A177-3AD203B41FA5}">
                      <a16:colId xmlns:a16="http://schemas.microsoft.com/office/drawing/2014/main" val="1124932400"/>
                    </a:ext>
                  </a:extLst>
                </a:gridCol>
                <a:gridCol w="479066">
                  <a:extLst>
                    <a:ext uri="{9D8B030D-6E8A-4147-A177-3AD203B41FA5}">
                      <a16:colId xmlns:a16="http://schemas.microsoft.com/office/drawing/2014/main" val="3979570555"/>
                    </a:ext>
                  </a:extLst>
                </a:gridCol>
                <a:gridCol w="919384">
                  <a:extLst>
                    <a:ext uri="{9D8B030D-6E8A-4147-A177-3AD203B41FA5}">
                      <a16:colId xmlns:a16="http://schemas.microsoft.com/office/drawing/2014/main" val="1427724829"/>
                    </a:ext>
                  </a:extLst>
                </a:gridCol>
                <a:gridCol w="479066">
                  <a:extLst>
                    <a:ext uri="{9D8B030D-6E8A-4147-A177-3AD203B41FA5}">
                      <a16:colId xmlns:a16="http://schemas.microsoft.com/office/drawing/2014/main" val="3661932965"/>
                    </a:ext>
                  </a:extLst>
                </a:gridCol>
                <a:gridCol w="919384">
                  <a:extLst>
                    <a:ext uri="{9D8B030D-6E8A-4147-A177-3AD203B41FA5}">
                      <a16:colId xmlns:a16="http://schemas.microsoft.com/office/drawing/2014/main" val="2175481038"/>
                    </a:ext>
                  </a:extLst>
                </a:gridCol>
                <a:gridCol w="919384">
                  <a:extLst>
                    <a:ext uri="{9D8B030D-6E8A-4147-A177-3AD203B41FA5}">
                      <a16:colId xmlns:a16="http://schemas.microsoft.com/office/drawing/2014/main" val="3206701458"/>
                    </a:ext>
                  </a:extLst>
                </a:gridCol>
              </a:tblGrid>
              <a:tr h="450581"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PPJ-TK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PPJ-TL2-INF2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PPJ-TL1-INF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 dirty="0">
                          <a:effectLst/>
                        </a:rPr>
                        <a:t>PS Andijk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5453410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influent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RSF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80% kool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ter ref.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7954992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n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27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13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13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0942082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gem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µg/L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41,46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0,35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99,0%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0,18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99,6%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4,02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 dirty="0">
                          <a:effectLst/>
                        </a:rPr>
                        <a:t>9,7%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2659151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min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µg/L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18,45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0,20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0,06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1,26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1501961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max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µg/L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131,30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0,70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0,28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28,99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45089742"/>
                  </a:ext>
                </a:extLst>
              </a:tr>
              <a:tr h="248939"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median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µg/L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32,25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0,31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98,9%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0,19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99,7%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>
                          <a:effectLst/>
                        </a:rPr>
                        <a:t>3,05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100" u="none" strike="noStrike" dirty="0">
                          <a:effectLst/>
                        </a:rPr>
                        <a:t>9,5%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52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6504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A6469D-6C81-4DE3-91AD-B53BC27E9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IJzer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533A083F-1208-4B6E-A4BC-976D79B4DF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9067191"/>
              </p:ext>
            </p:extLst>
          </p:nvPr>
        </p:nvGraphicFramePr>
        <p:xfrm>
          <a:off x="2072680" y="4472596"/>
          <a:ext cx="62230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368482767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2570939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35091078"/>
                    </a:ext>
                  </a:extLst>
                </a:gridCol>
                <a:gridCol w="889372">
                  <a:extLst>
                    <a:ext uri="{9D8B030D-6E8A-4147-A177-3AD203B41FA5}">
                      <a16:colId xmlns:a16="http://schemas.microsoft.com/office/drawing/2014/main" val="3243476553"/>
                    </a:ext>
                  </a:extLst>
                </a:gridCol>
                <a:gridCol w="939428">
                  <a:extLst>
                    <a:ext uri="{9D8B030D-6E8A-4147-A177-3AD203B41FA5}">
                      <a16:colId xmlns:a16="http://schemas.microsoft.com/office/drawing/2014/main" val="21168774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8244639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9996273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100" u="none" strike="noStrike">
                          <a:effectLst/>
                        </a:rPr>
                        <a:t>PSA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4298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nl-NL" sz="1100" u="none" strike="noStrike">
                          <a:effectLst/>
                        </a:rPr>
                        <a:t>gem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40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09575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nl-NL" sz="1100" u="none" strike="noStrike">
                          <a:effectLst/>
                        </a:rPr>
                        <a:t>min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10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11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1224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nl-NL" sz="1100" u="none" strike="noStrike">
                          <a:effectLst/>
                        </a:rPr>
                        <a:t>max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46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70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59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55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48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943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49209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nl-NL" sz="1100" u="none" strike="noStrike">
                          <a:effectLst/>
                        </a:rPr>
                        <a:t>median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>
                          <a:effectLst/>
                        </a:rPr>
                        <a:t>21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100" u="none" strike="noStrike" dirty="0">
                          <a:effectLst/>
                        </a:rPr>
                        <a:t>17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2277240"/>
                  </a:ext>
                </a:extLst>
              </a:tr>
            </a:tbl>
          </a:graphicData>
        </a:graphic>
      </p:graphicFrame>
      <p:sp>
        <p:nvSpPr>
          <p:cNvPr id="3" name="Rechthoek 2">
            <a:extLst>
              <a:ext uri="{FF2B5EF4-FFF2-40B4-BE49-F238E27FC236}">
                <a16:creationId xmlns:a16="http://schemas.microsoft.com/office/drawing/2014/main" id="{77684E9D-4FEB-4D13-A0FF-69CD2CF8B364}"/>
              </a:ext>
            </a:extLst>
          </p:cNvPr>
          <p:cNvSpPr/>
          <p:nvPr/>
        </p:nvSpPr>
        <p:spPr>
          <a:xfrm>
            <a:off x="2476500" y="1902941"/>
            <a:ext cx="49967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nl-NL" i="1" dirty="0">
                <a:solidFill>
                  <a:srgbClr val="1F497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Tabel 8 ijzerconcentratie effluent snelfilters van 18-7-2018 tot 10-7-2019</a:t>
            </a:r>
          </a:p>
        </p:txBody>
      </p:sp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10BA37A3-F960-441E-AD92-343965468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330120"/>
              </p:ext>
            </p:extLst>
          </p:nvPr>
        </p:nvGraphicFramePr>
        <p:xfrm>
          <a:off x="1064568" y="3044824"/>
          <a:ext cx="7330241" cy="9937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01311">
                  <a:extLst>
                    <a:ext uri="{9D8B030D-6E8A-4147-A177-3AD203B41FA5}">
                      <a16:colId xmlns:a16="http://schemas.microsoft.com/office/drawing/2014/main" val="3681961888"/>
                    </a:ext>
                  </a:extLst>
                </a:gridCol>
                <a:gridCol w="1090740">
                  <a:extLst>
                    <a:ext uri="{9D8B030D-6E8A-4147-A177-3AD203B41FA5}">
                      <a16:colId xmlns:a16="http://schemas.microsoft.com/office/drawing/2014/main" val="2607918715"/>
                    </a:ext>
                  </a:extLst>
                </a:gridCol>
                <a:gridCol w="778472">
                  <a:extLst>
                    <a:ext uri="{9D8B030D-6E8A-4147-A177-3AD203B41FA5}">
                      <a16:colId xmlns:a16="http://schemas.microsoft.com/office/drawing/2014/main" val="2042067488"/>
                    </a:ext>
                  </a:extLst>
                </a:gridCol>
                <a:gridCol w="920678">
                  <a:extLst>
                    <a:ext uri="{9D8B030D-6E8A-4147-A177-3AD203B41FA5}">
                      <a16:colId xmlns:a16="http://schemas.microsoft.com/office/drawing/2014/main" val="2056640431"/>
                    </a:ext>
                  </a:extLst>
                </a:gridCol>
                <a:gridCol w="920678">
                  <a:extLst>
                    <a:ext uri="{9D8B030D-6E8A-4147-A177-3AD203B41FA5}">
                      <a16:colId xmlns:a16="http://schemas.microsoft.com/office/drawing/2014/main" val="1315594438"/>
                    </a:ext>
                  </a:extLst>
                </a:gridCol>
                <a:gridCol w="1309181">
                  <a:extLst>
                    <a:ext uri="{9D8B030D-6E8A-4147-A177-3AD203B41FA5}">
                      <a16:colId xmlns:a16="http://schemas.microsoft.com/office/drawing/2014/main" val="1183825166"/>
                    </a:ext>
                  </a:extLst>
                </a:gridCol>
                <a:gridCol w="1309181">
                  <a:extLst>
                    <a:ext uri="{9D8B030D-6E8A-4147-A177-3AD203B41FA5}">
                      <a16:colId xmlns:a16="http://schemas.microsoft.com/office/drawing/2014/main" val="1168581572"/>
                    </a:ext>
                  </a:extLst>
                </a:gridCol>
              </a:tblGrid>
              <a:tr h="198755">
                <a:tc>
                  <a:txBody>
                    <a:bodyPr/>
                    <a:lstStyle/>
                    <a:p>
                      <a:pPr algn="l"/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Eenheid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0468467"/>
                  </a:ext>
                </a:extLst>
              </a:tr>
              <a:tr h="19875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Gem.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7030144"/>
                  </a:ext>
                </a:extLst>
              </a:tr>
              <a:tr h="19875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Min.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0.009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0.007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0.010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0.008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0.011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2014755"/>
                  </a:ext>
                </a:extLst>
              </a:tr>
              <a:tr h="19875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Max.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0.046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0.070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0.059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0.055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0.048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7851942"/>
                  </a:ext>
                </a:extLst>
              </a:tr>
              <a:tr h="19875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median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0.024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0.021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36591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63060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F88CA-167C-475C-87E3-65722478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Enhanced</a:t>
            </a:r>
            <a:r>
              <a:rPr lang="nl-NL" dirty="0"/>
              <a:t> coagulation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8AFE-CEA3-4B37-B49E-81515ED61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Coaguleren bij lagere pH (6.3 i.p.v. 8)</a:t>
            </a:r>
          </a:p>
          <a:p>
            <a:pPr lvl="1"/>
            <a:r>
              <a:rPr lang="nl-NL" dirty="0" err="1"/>
              <a:t>NaOH</a:t>
            </a:r>
            <a:r>
              <a:rPr lang="nl-NL" dirty="0"/>
              <a:t> na flocculatie proces doseren</a:t>
            </a:r>
          </a:p>
          <a:p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B7DFF-7570-4132-BA61-21D7DE2CB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40" y="2780928"/>
            <a:ext cx="7776865" cy="395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910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8454A-6B8F-4268-B73F-9DBD49E6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Capaciteit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CDB94809-AE32-4A95-8B32-19A681C217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6462346"/>
              </p:ext>
            </p:extLst>
          </p:nvPr>
        </p:nvGraphicFramePr>
        <p:xfrm>
          <a:off x="1136576" y="3046913"/>
          <a:ext cx="7558217" cy="13181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88043">
                  <a:extLst>
                    <a:ext uri="{9D8B030D-6E8A-4147-A177-3AD203B41FA5}">
                      <a16:colId xmlns:a16="http://schemas.microsoft.com/office/drawing/2014/main" val="3186806055"/>
                    </a:ext>
                  </a:extLst>
                </a:gridCol>
                <a:gridCol w="2778400">
                  <a:extLst>
                    <a:ext uri="{9D8B030D-6E8A-4147-A177-3AD203B41FA5}">
                      <a16:colId xmlns:a16="http://schemas.microsoft.com/office/drawing/2014/main" val="2075618599"/>
                    </a:ext>
                  </a:extLst>
                </a:gridCol>
                <a:gridCol w="2891774">
                  <a:extLst>
                    <a:ext uri="{9D8B030D-6E8A-4147-A177-3AD203B41FA5}">
                      <a16:colId xmlns:a16="http://schemas.microsoft.com/office/drawing/2014/main" val="251260617"/>
                    </a:ext>
                  </a:extLst>
                </a:gridCol>
              </a:tblGrid>
              <a:tr h="439397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nl-NL" sz="13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300">
                          <a:effectLst/>
                        </a:rPr>
                        <a:t>1000 m</a:t>
                      </a:r>
                      <a:r>
                        <a:rPr lang="nl-NL" sz="1300" baseline="30000">
                          <a:effectLst/>
                        </a:rPr>
                        <a:t>3</a:t>
                      </a:r>
                      <a:r>
                        <a:rPr lang="nl-NL" sz="1300">
                          <a:effectLst/>
                        </a:rPr>
                        <a:t>/h / 0.7 m</a:t>
                      </a:r>
                      <a:r>
                        <a:rPr lang="nl-NL" sz="1300" baseline="30000">
                          <a:effectLst/>
                        </a:rPr>
                        <a:t>3</a:t>
                      </a:r>
                      <a:r>
                        <a:rPr lang="nl-NL" sz="1300">
                          <a:effectLst/>
                        </a:rPr>
                        <a:t>/m</a:t>
                      </a:r>
                      <a:r>
                        <a:rPr lang="nl-NL" sz="1300" baseline="30000">
                          <a:effectLst/>
                        </a:rPr>
                        <a:t>2</a:t>
                      </a:r>
                      <a:r>
                        <a:rPr lang="nl-NL" sz="1300">
                          <a:effectLst/>
                        </a:rPr>
                        <a:t>/h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300">
                          <a:effectLst/>
                        </a:rPr>
                        <a:t>1400 m</a:t>
                      </a:r>
                      <a:r>
                        <a:rPr lang="nl-NL" sz="1300" baseline="30000">
                          <a:effectLst/>
                        </a:rPr>
                        <a:t>3</a:t>
                      </a:r>
                      <a:r>
                        <a:rPr lang="nl-NL" sz="1300">
                          <a:effectLst/>
                        </a:rPr>
                        <a:t>/h / 0.97 m</a:t>
                      </a:r>
                      <a:r>
                        <a:rPr lang="nl-NL" sz="1300" baseline="30000">
                          <a:effectLst/>
                        </a:rPr>
                        <a:t>3</a:t>
                      </a:r>
                      <a:r>
                        <a:rPr lang="nl-NL" sz="1300">
                          <a:effectLst/>
                        </a:rPr>
                        <a:t>/m</a:t>
                      </a:r>
                      <a:r>
                        <a:rPr lang="nl-NL" sz="1300" baseline="30000">
                          <a:effectLst/>
                        </a:rPr>
                        <a:t>2</a:t>
                      </a:r>
                      <a:r>
                        <a:rPr lang="nl-NL" sz="1300">
                          <a:effectLst/>
                        </a:rPr>
                        <a:t>/h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0439289"/>
                  </a:ext>
                </a:extLst>
              </a:tr>
              <a:tr h="439397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nl-NL" sz="1300">
                          <a:effectLst/>
                        </a:rPr>
                        <a:t>pH 6.3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0.10 FTU ≈ 0.13 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0.15 FTU ≈ 0.2 mg Fe/L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1932329"/>
                  </a:ext>
                </a:extLst>
              </a:tr>
              <a:tr h="439397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nl-NL" sz="1300" dirty="0">
                          <a:effectLst/>
                        </a:rPr>
                        <a:t>pH 8.0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000" dirty="0">
                          <a:effectLst/>
                        </a:rPr>
                        <a:t>0.18 FTU ≈ 0.23 mg Fe/L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000" dirty="0">
                          <a:effectLst/>
                        </a:rPr>
                        <a:t>0.35 FTU ≈ 0.45 mg Fe/L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2461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3873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F4AEA8-AFD7-420B-80E8-AE66C5D22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CFB8E57D-5CBC-4529-92BE-549E02535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1EAC9CAA-AD1A-45F3-9E68-7B9B5798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549" y="2637900"/>
            <a:ext cx="6720901" cy="15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128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B444B-4305-456F-A223-7AFC5395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2009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9B5B8-5951-4DF2-8932-DDAEBAE9A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81D9B6D-6244-4C35-8BF3-0E4DB5AA6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7"/>
          <a:stretch>
            <a:fillRect/>
          </a:stretch>
        </p:blipFill>
        <p:spPr bwMode="auto">
          <a:xfrm rot="5400000">
            <a:off x="2732128" y="-19424"/>
            <a:ext cx="5166456" cy="6896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74411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2A627-C51A-4B2F-8978-3EEDD7D7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23-09-2009</a:t>
            </a:r>
            <a:endParaRPr lang="nl-NL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7C9EF3-9DB5-45C1-B93A-1DF96AE24A3C}"/>
              </a:ext>
            </a:extLst>
          </p:cNvPr>
          <p:cNvGraphicFramePr>
            <a:graphicFrameLocks noGrp="1"/>
          </p:cNvGraphicFramePr>
          <p:nvPr/>
        </p:nvGraphicFramePr>
        <p:xfrm>
          <a:off x="803296" y="1640446"/>
          <a:ext cx="8149719" cy="407613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977817">
                  <a:extLst>
                    <a:ext uri="{9D8B030D-6E8A-4147-A177-3AD203B41FA5}">
                      <a16:colId xmlns:a16="http://schemas.microsoft.com/office/drawing/2014/main" val="209000388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202238895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3449215738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3824452906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224426736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2203348664"/>
                    </a:ext>
                  </a:extLst>
                </a:gridCol>
                <a:gridCol w="1023977">
                  <a:extLst>
                    <a:ext uri="{9D8B030D-6E8A-4147-A177-3AD203B41FA5}">
                      <a16:colId xmlns:a16="http://schemas.microsoft.com/office/drawing/2014/main" val="191524601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4108995103"/>
                    </a:ext>
                  </a:extLst>
                </a:gridCol>
                <a:gridCol w="673298">
                  <a:extLst>
                    <a:ext uri="{9D8B030D-6E8A-4147-A177-3AD203B41FA5}">
                      <a16:colId xmlns:a16="http://schemas.microsoft.com/office/drawing/2014/main" val="3326210530"/>
                    </a:ext>
                  </a:extLst>
                </a:gridCol>
                <a:gridCol w="434839">
                  <a:extLst>
                    <a:ext uri="{9D8B030D-6E8A-4147-A177-3AD203B41FA5}">
                      <a16:colId xmlns:a16="http://schemas.microsoft.com/office/drawing/2014/main" val="1843635833"/>
                    </a:ext>
                  </a:extLst>
                </a:gridCol>
              </a:tblGrid>
              <a:tr h="354449"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300" u="none" strike="noStrike">
                          <a:effectLst/>
                        </a:rPr>
                        <a:t> 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 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Trommelzeef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Trommelzeef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Straat 14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Straat 14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1000 m3/h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Straat 15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Straat 15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1400 m3/h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80361591"/>
                  </a:ext>
                </a:extLst>
              </a:tr>
              <a:tr h="633805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Component name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eenheid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PPJ-MZ-EFF 09:00 uur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PPJ-MZ-EFF 13:00 uur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PPJ-VV4-EFF 09:00 uur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PPJ-VV4-EFF 13:00 uur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PPJ-VV5-EFF 09:00 uur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 dirty="0">
                          <a:effectLst/>
                        </a:rPr>
                        <a:t>PPJ-VV5-EFF 13:00 uur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b"/>
                </a:tc>
                <a:extLst>
                  <a:ext uri="{0D108BD9-81ED-4DB2-BD59-A6C34878D82A}">
                    <a16:rowId xmlns:a16="http://schemas.microsoft.com/office/drawing/2014/main" val="3365913175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acids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b"/>
                </a:tc>
                <a:extLst>
                  <a:ext uri="{0D108BD9-81ED-4DB2-BD59-A6C34878D82A}">
                    <a16:rowId xmlns:a16="http://schemas.microsoft.com/office/drawing/2014/main" val="967266143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biopolymers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1219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1221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300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152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12%</a:t>
                      </a:r>
                      <a:endParaRPr lang="nl-NL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280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126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13%</a:t>
                      </a:r>
                      <a:endParaRPr lang="nl-NL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1207455774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building blocks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915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867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765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619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12%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669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630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0%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1043797311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CDOC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5703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5695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3208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1702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3125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1616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317768659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HOC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461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412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170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27%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-70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80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-35%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3824503898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humic substances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2829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2881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1622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473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41%</a:t>
                      </a:r>
                      <a:endParaRPr lang="nl-NL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1641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441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43%</a:t>
                      </a:r>
                      <a:endParaRPr lang="nl-NL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2483429035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neutrals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741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726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521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457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536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419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15%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3785210446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organisch koolstof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6,052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5,949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3,523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1,913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3,356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1,893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24%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1726516263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POC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244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447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349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252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87%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212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171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49%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2402156986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TOC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[µg/l C]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6408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6555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3727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1993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28%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3267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1867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23%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394661885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DOC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[mg/l]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6164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6108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3378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1741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3055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1696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22%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1836788887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uv-extinctie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[ext/m]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9.92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9.96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6.61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3.06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6.3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2.9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34%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4260999714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>
                          <a:effectLst/>
                        </a:rPr>
                        <a:t>zuurgraad</a:t>
                      </a:r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[pH]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8.09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8.1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8.63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6.32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29%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8.35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6.27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26%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161340418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endParaRPr lang="nl-NL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b"/>
                </a:tc>
                <a:extLst>
                  <a:ext uri="{0D108BD9-81ED-4DB2-BD59-A6C34878D82A}">
                    <a16:rowId xmlns:a16="http://schemas.microsoft.com/office/drawing/2014/main" val="2195578742"/>
                  </a:ext>
                </a:extLst>
              </a:tr>
              <a:tr h="205859">
                <a:tc>
                  <a:txBody>
                    <a:bodyPr/>
                    <a:lstStyle/>
                    <a:p>
                      <a:pPr algn="l" rtl="0" fontAlgn="ctr"/>
                      <a:r>
                        <a:rPr lang="nl-NL" sz="1300" u="none" strike="noStrike" dirty="0">
                          <a:effectLst/>
                        </a:rPr>
                        <a:t>UV-transmissie</a:t>
                      </a:r>
                      <a:endParaRPr lang="nl-NL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[%]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79.6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79.5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85.9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93.2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-9%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86.5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>
                          <a:effectLst/>
                        </a:rPr>
                        <a:t>93.5</a:t>
                      </a:r>
                      <a:endParaRPr lang="nl-N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l-NL" sz="1100" u="none" strike="noStrike" dirty="0">
                          <a:effectLst/>
                        </a:rPr>
                        <a:t>-9%</a:t>
                      </a:r>
                      <a:endParaRPr lang="nl-N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39" marR="7739" marT="7739" marB="0" anchor="ctr"/>
                </a:tc>
                <a:extLst>
                  <a:ext uri="{0D108BD9-81ED-4DB2-BD59-A6C34878D82A}">
                    <a16:rowId xmlns:a16="http://schemas.microsoft.com/office/drawing/2014/main" val="2171893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7567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B03D-C522-4F59-A439-20E7FF850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9386C-A549-4F8D-9A6A-E4D3B5857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A0B7751-CB46-40AC-8880-DD9D22C76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26" y="794165"/>
            <a:ext cx="8689148" cy="542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3B94371-4461-4DCD-9119-A0BC7B305E26}"/>
              </a:ext>
            </a:extLst>
          </p:cNvPr>
          <p:cNvSpPr/>
          <p:nvPr/>
        </p:nvSpPr>
        <p:spPr>
          <a:xfrm>
            <a:off x="7520475" y="2680359"/>
            <a:ext cx="1410923" cy="1547245"/>
          </a:xfrm>
          <a:prstGeom prst="ellipse">
            <a:avLst/>
          </a:prstGeom>
          <a:noFill/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625"/>
          </a:p>
        </p:txBody>
      </p:sp>
    </p:spTree>
    <p:extLst>
      <p:ext uri="{BB962C8B-B14F-4D97-AF65-F5344CB8AC3E}">
        <p14:creationId xmlns:p14="http://schemas.microsoft.com/office/powerpoint/2010/main" val="31188267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A7D55-F454-4FC2-ABAF-540056E1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Kwaliteit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F182837-0E79-4C10-B13D-6C95050ED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756" y="1814238"/>
            <a:ext cx="8492098" cy="435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672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628BF-1F42-4D94-8B43-C8EDC8D8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Besparing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14D712-6A0E-4F02-9287-80FDCF21F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PSHV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Ordegrootte 30.000 zonnepanelen</a:t>
            </a:r>
          </a:p>
          <a:p>
            <a:endParaRPr lang="nl-NL" dirty="0"/>
          </a:p>
          <a:p>
            <a:r>
              <a:rPr lang="nl-NL" dirty="0"/>
              <a:t>PSHK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Capaciteit</a:t>
            </a:r>
          </a:p>
          <a:p>
            <a:endParaRPr lang="nl-NL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4630688F-7C31-4B49-9FB7-C39D02BC2C67}"/>
              </a:ext>
            </a:extLst>
          </p:cNvPr>
          <p:cNvGraphicFramePr>
            <a:graphicFrameLocks/>
          </p:cNvGraphicFramePr>
          <p:nvPr/>
        </p:nvGraphicFramePr>
        <p:xfrm>
          <a:off x="2072680" y="1844824"/>
          <a:ext cx="7704856" cy="17623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18525">
                  <a:extLst>
                    <a:ext uri="{9D8B030D-6E8A-4147-A177-3AD203B41FA5}">
                      <a16:colId xmlns:a16="http://schemas.microsoft.com/office/drawing/2014/main" val="505478337"/>
                    </a:ext>
                  </a:extLst>
                </a:gridCol>
                <a:gridCol w="2174895">
                  <a:extLst>
                    <a:ext uri="{9D8B030D-6E8A-4147-A177-3AD203B41FA5}">
                      <a16:colId xmlns:a16="http://schemas.microsoft.com/office/drawing/2014/main" val="1127430530"/>
                    </a:ext>
                  </a:extLst>
                </a:gridCol>
                <a:gridCol w="1955718">
                  <a:extLst>
                    <a:ext uri="{9D8B030D-6E8A-4147-A177-3AD203B41FA5}">
                      <a16:colId xmlns:a16="http://schemas.microsoft.com/office/drawing/2014/main" val="469814281"/>
                    </a:ext>
                  </a:extLst>
                </a:gridCol>
                <a:gridCol w="1955718">
                  <a:extLst>
                    <a:ext uri="{9D8B030D-6E8A-4147-A177-3AD203B41FA5}">
                      <a16:colId xmlns:a16="http://schemas.microsoft.com/office/drawing/2014/main" val="515595950"/>
                    </a:ext>
                  </a:extLst>
                </a:gridCol>
              </a:tblGrid>
              <a:tr h="273420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 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 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Conventioneel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Enhanced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25633153"/>
                  </a:ext>
                </a:extLst>
              </a:tr>
              <a:tr h="273420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benodigde energie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kWh/m3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0.55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0.34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3334803"/>
                  </a:ext>
                </a:extLst>
              </a:tr>
              <a:tr h="159080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productie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m3/jaar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52,560,000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52,560,000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5947018"/>
                  </a:ext>
                </a:extLst>
              </a:tr>
              <a:tr h="273420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electriciteitprijs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 dirty="0">
                          <a:effectLst/>
                        </a:rPr>
                        <a:t>euro/kWh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0.08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0.08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9078326"/>
                  </a:ext>
                </a:extLst>
              </a:tr>
              <a:tr h="165709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 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euro per jaar 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€ 2,312,640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€ 1,429,632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64400498"/>
                  </a:ext>
                </a:extLst>
              </a:tr>
              <a:tr h="273420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>
                          <a:effectLst/>
                        </a:rPr>
                        <a:t>BESPARING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u="none" strike="noStrike">
                          <a:effectLst/>
                        </a:rPr>
                        <a:t>€ 883,008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2057454"/>
                  </a:ext>
                </a:extLst>
              </a:tr>
              <a:tr h="165709"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400" u="none" strike="noStrike" dirty="0">
                          <a:effectLst/>
                        </a:rPr>
                        <a:t> 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224307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F324C9-6161-41BA-94B5-5CFDFB404B3A}"/>
              </a:ext>
            </a:extLst>
          </p:cNvPr>
          <p:cNvGraphicFramePr>
            <a:graphicFrameLocks noGrp="1"/>
          </p:cNvGraphicFramePr>
          <p:nvPr/>
        </p:nvGraphicFramePr>
        <p:xfrm>
          <a:off x="2432720" y="4397554"/>
          <a:ext cx="5930900" cy="762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82825">
                  <a:extLst>
                    <a:ext uri="{9D8B030D-6E8A-4147-A177-3AD203B41FA5}">
                      <a16:colId xmlns:a16="http://schemas.microsoft.com/office/drawing/2014/main" val="3072541558"/>
                    </a:ext>
                  </a:extLst>
                </a:gridCol>
                <a:gridCol w="665480">
                  <a:extLst>
                    <a:ext uri="{9D8B030D-6E8A-4147-A177-3AD203B41FA5}">
                      <a16:colId xmlns:a16="http://schemas.microsoft.com/office/drawing/2014/main" val="22501270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206593825"/>
                    </a:ext>
                  </a:extLst>
                </a:gridCol>
                <a:gridCol w="1043305">
                  <a:extLst>
                    <a:ext uri="{9D8B030D-6E8A-4147-A177-3AD203B41FA5}">
                      <a16:colId xmlns:a16="http://schemas.microsoft.com/office/drawing/2014/main" val="888146379"/>
                    </a:ext>
                  </a:extLst>
                </a:gridCol>
                <a:gridCol w="967740">
                  <a:extLst>
                    <a:ext uri="{9D8B030D-6E8A-4147-A177-3AD203B41FA5}">
                      <a16:colId xmlns:a16="http://schemas.microsoft.com/office/drawing/2014/main" val="23791126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/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UF-INF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HF-INF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HF-EFF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3521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Totaal organisch koolstof (TOC)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mg/L C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3.26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3.05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7579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UV-extinctie, 254 nm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ext/m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6.80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6.76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n.m.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5641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Biopolymers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µg/l C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280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9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8743133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2EB40310-FADC-470B-8249-3D734936A94B}"/>
              </a:ext>
            </a:extLst>
          </p:cNvPr>
          <p:cNvGraphicFramePr>
            <a:graphicFrameLocks/>
          </p:cNvGraphicFramePr>
          <p:nvPr/>
        </p:nvGraphicFramePr>
        <p:xfrm>
          <a:off x="1847900" y="5803180"/>
          <a:ext cx="8058100" cy="9952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2914">
                  <a:extLst>
                    <a:ext uri="{9D8B030D-6E8A-4147-A177-3AD203B41FA5}">
                      <a16:colId xmlns:a16="http://schemas.microsoft.com/office/drawing/2014/main" val="630436182"/>
                    </a:ext>
                  </a:extLst>
                </a:gridCol>
                <a:gridCol w="2962157">
                  <a:extLst>
                    <a:ext uri="{9D8B030D-6E8A-4147-A177-3AD203B41FA5}">
                      <a16:colId xmlns:a16="http://schemas.microsoft.com/office/drawing/2014/main" val="2272738055"/>
                    </a:ext>
                  </a:extLst>
                </a:gridCol>
                <a:gridCol w="3083029">
                  <a:extLst>
                    <a:ext uri="{9D8B030D-6E8A-4147-A177-3AD203B41FA5}">
                      <a16:colId xmlns:a16="http://schemas.microsoft.com/office/drawing/2014/main" val="3881402516"/>
                    </a:ext>
                  </a:extLst>
                </a:gridCol>
              </a:tblGrid>
              <a:tr h="331738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 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1000 m</a:t>
                      </a:r>
                      <a:r>
                        <a:rPr lang="nl-NL" sz="1400" baseline="30000">
                          <a:effectLst/>
                        </a:rPr>
                        <a:t>3</a:t>
                      </a:r>
                      <a:r>
                        <a:rPr lang="nl-NL" sz="1400">
                          <a:effectLst/>
                        </a:rPr>
                        <a:t>/h / 0.7 m</a:t>
                      </a:r>
                      <a:r>
                        <a:rPr lang="nl-NL" sz="1400" baseline="30000">
                          <a:effectLst/>
                        </a:rPr>
                        <a:t>3</a:t>
                      </a:r>
                      <a:r>
                        <a:rPr lang="nl-NL" sz="1400">
                          <a:effectLst/>
                        </a:rPr>
                        <a:t>/m</a:t>
                      </a:r>
                      <a:r>
                        <a:rPr lang="nl-NL" sz="1400" baseline="30000">
                          <a:effectLst/>
                        </a:rPr>
                        <a:t>2</a:t>
                      </a:r>
                      <a:r>
                        <a:rPr lang="nl-NL" sz="1400">
                          <a:effectLst/>
                        </a:rPr>
                        <a:t>/h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1400 m</a:t>
                      </a:r>
                      <a:r>
                        <a:rPr lang="nl-NL" sz="1400" baseline="30000">
                          <a:effectLst/>
                        </a:rPr>
                        <a:t>3</a:t>
                      </a:r>
                      <a:r>
                        <a:rPr lang="nl-NL" sz="1400">
                          <a:effectLst/>
                        </a:rPr>
                        <a:t>/h / 0.97 m</a:t>
                      </a:r>
                      <a:r>
                        <a:rPr lang="nl-NL" sz="1400" baseline="30000">
                          <a:effectLst/>
                        </a:rPr>
                        <a:t>3</a:t>
                      </a:r>
                      <a:r>
                        <a:rPr lang="nl-NL" sz="1400">
                          <a:effectLst/>
                        </a:rPr>
                        <a:t>/m</a:t>
                      </a:r>
                      <a:r>
                        <a:rPr lang="nl-NL" sz="1400" baseline="30000">
                          <a:effectLst/>
                        </a:rPr>
                        <a:t>2</a:t>
                      </a:r>
                      <a:r>
                        <a:rPr lang="nl-NL" sz="1400">
                          <a:effectLst/>
                        </a:rPr>
                        <a:t>/h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2116422"/>
                  </a:ext>
                </a:extLst>
              </a:tr>
              <a:tr h="331738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pH 6.3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0.10 FTU ≈ 0.13 mg Fe/L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0.15 FTU ≈ 0.2 mg Fe/L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5070622"/>
                  </a:ext>
                </a:extLst>
              </a:tr>
              <a:tr h="331738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 dirty="0">
                          <a:effectLst/>
                        </a:rPr>
                        <a:t>pH 8.0</a:t>
                      </a:r>
                      <a:endParaRPr lang="nl-NL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 dirty="0">
                          <a:effectLst/>
                        </a:rPr>
                        <a:t>0.18 FTU ≈ 0.23 mg Fe/L</a:t>
                      </a:r>
                      <a:endParaRPr lang="nl-NL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400" dirty="0">
                          <a:effectLst/>
                        </a:rPr>
                        <a:t>0.35 FTU ≈ 0.45 mg Fe/L</a:t>
                      </a:r>
                      <a:endParaRPr lang="nl-NL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7285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6427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8034A8-F97B-4CD1-A3D5-DDE352A2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Duurzaamheidsdoelstellingen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DEEBB09-67C8-45C7-8D04-F943C5BA6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2085975"/>
            <a:ext cx="8202116" cy="1775073"/>
          </a:xfrm>
        </p:spPr>
        <p:txBody>
          <a:bodyPr/>
          <a:lstStyle/>
          <a:p>
            <a:r>
              <a:rPr lang="nl-NL" dirty="0"/>
              <a:t>Op weg naar een klimaatbestendige, CO2-neutrale en circulaire organisatie in 2050 heeft PWN in 2030 de helft van haar CO2-voetafdruk gereduceerd, worden assets en natuur klimaatbestendig ontworpen en beheerd en zijn onze ketens voor 50% gesloten.</a:t>
            </a:r>
          </a:p>
          <a:p>
            <a:endParaRPr lang="nl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9D87514-05EE-4341-9A9C-8D4CC993E386}"/>
              </a:ext>
            </a:extLst>
          </p:cNvPr>
          <p:cNvSpPr txBox="1">
            <a:spLocks/>
          </p:cNvSpPr>
          <p:nvPr/>
        </p:nvSpPr>
        <p:spPr bwMode="auto">
          <a:xfrm>
            <a:off x="560512" y="3573016"/>
            <a:ext cx="8712968" cy="3168352"/>
          </a:xfrm>
          <a:prstGeom prst="rect">
            <a:avLst/>
          </a:prstGeom>
          <a:noFill/>
          <a:ln w="28575">
            <a:solidFill>
              <a:schemeClr val="accent1">
                <a:shade val="50000"/>
              </a:schemeClr>
            </a:solidFill>
          </a:ln>
        </p:spPr>
        <p:txBody>
          <a:bodyPr vert="horz" wrap="square" lIns="103163" tIns="51581" rIns="103163" bIns="51581" numCol="1" anchor="t" anchorCtr="0" compatLnSpc="1">
            <a:prstTxWarp prst="textNoShape">
              <a:avLst/>
            </a:prstTxWarp>
          </a:bodyPr>
          <a:lstStyle>
            <a:lvl1pPr marL="385763" indent="-385763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36613" indent="-322263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>
                <a:solidFill>
                  <a:schemeClr val="tx2"/>
                </a:solidFill>
                <a:latin typeface="+mn-lt"/>
              </a:defRPr>
            </a:lvl2pPr>
            <a:lvl3pPr marL="1289050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700">
                <a:solidFill>
                  <a:schemeClr val="tx2"/>
                </a:solidFill>
                <a:latin typeface="+mn-lt"/>
              </a:defRPr>
            </a:lvl3pPr>
            <a:lvl4pPr marL="1804988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>
                <a:solidFill>
                  <a:schemeClr val="tx2"/>
                </a:solidFill>
                <a:latin typeface="+mn-lt"/>
              </a:defRPr>
            </a:lvl4pPr>
            <a:lvl5pPr marL="23209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5pPr>
            <a:lvl6pPr marL="27781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6pPr>
            <a:lvl7pPr marL="32353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7pPr>
            <a:lvl8pPr marL="36925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8pPr>
            <a:lvl9pPr marL="4149725" indent="-257175" algn="l" defTabSz="1030288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nl-NL" kern="0" dirty="0"/>
              <a:t>RO </a:t>
            </a:r>
            <a:r>
              <a:rPr lang="nl-NL" kern="0" dirty="0" err="1"/>
              <a:t>heemskerk</a:t>
            </a:r>
            <a:endParaRPr lang="nl-NL" kern="0" dirty="0"/>
          </a:p>
          <a:p>
            <a:r>
              <a:rPr lang="nl-NL" kern="0" dirty="0"/>
              <a:t>Totale recovery is 80% (=16 Mm</a:t>
            </a:r>
            <a:r>
              <a:rPr lang="nl-NL" kern="0" baseline="30000" dirty="0"/>
              <a:t>3</a:t>
            </a:r>
            <a:r>
              <a:rPr lang="nl-NL" kern="0" dirty="0"/>
              <a:t>/J)</a:t>
            </a:r>
          </a:p>
          <a:p>
            <a:r>
              <a:rPr lang="nl-NL" kern="0" dirty="0"/>
              <a:t>Werkdruk 10 bar = 100 </a:t>
            </a:r>
            <a:r>
              <a:rPr lang="nl-NL" kern="0" dirty="0" err="1"/>
              <a:t>mWk</a:t>
            </a:r>
            <a:r>
              <a:rPr lang="nl-NL" kern="0" dirty="0"/>
              <a:t> ≈ € 550.000 p/j</a:t>
            </a:r>
          </a:p>
          <a:p>
            <a:r>
              <a:rPr lang="nl-NL" kern="0" dirty="0" err="1"/>
              <a:t>Antiscalant</a:t>
            </a:r>
            <a:r>
              <a:rPr lang="nl-NL" kern="0" dirty="0"/>
              <a:t> BD 30: ≈ € 270.000 p/j</a:t>
            </a:r>
          </a:p>
          <a:p>
            <a:r>
              <a:rPr lang="nl-NL" kern="0" dirty="0" err="1"/>
              <a:t>Permeaat</a:t>
            </a:r>
            <a:r>
              <a:rPr lang="nl-NL" kern="0" dirty="0"/>
              <a:t> conditioneren naar SI 0,3 t.b.v. beschermen betonnen leiding naar PS Bergen</a:t>
            </a:r>
          </a:p>
          <a:p>
            <a:pPr lvl="1"/>
            <a:r>
              <a:rPr lang="nl-NL" sz="1800" kern="0" dirty="0" err="1"/>
              <a:t>NaOH</a:t>
            </a:r>
            <a:r>
              <a:rPr lang="nl-NL" sz="1800" kern="0" dirty="0"/>
              <a:t> 1 </a:t>
            </a:r>
            <a:r>
              <a:rPr lang="nl-NL" sz="1800" kern="0" dirty="0" err="1"/>
              <a:t>mmol</a:t>
            </a:r>
            <a:r>
              <a:rPr lang="nl-NL" sz="1800" kern="0" dirty="0"/>
              <a:t>/L ≈ € 450.000 p/j</a:t>
            </a:r>
          </a:p>
          <a:p>
            <a:pPr lvl="1"/>
            <a:r>
              <a:rPr lang="nl-NL" sz="1800" kern="0" dirty="0"/>
              <a:t>CO</a:t>
            </a:r>
            <a:r>
              <a:rPr lang="nl-NL" sz="1800" kern="0" baseline="-25000" dirty="0"/>
              <a:t>2</a:t>
            </a:r>
            <a:r>
              <a:rPr lang="nl-NL" sz="1800" kern="0" dirty="0"/>
              <a:t> ≈ € 50.000 p/j</a:t>
            </a:r>
          </a:p>
          <a:p>
            <a:pPr lvl="1"/>
            <a:r>
              <a:rPr lang="nl-NL" sz="1800" kern="0" dirty="0"/>
              <a:t>50 m</a:t>
            </a:r>
            <a:r>
              <a:rPr lang="nl-NL" sz="1800" kern="0" baseline="30000" dirty="0"/>
              <a:t>3</a:t>
            </a:r>
            <a:r>
              <a:rPr lang="nl-NL" sz="1800" kern="0" dirty="0"/>
              <a:t>/h drinkwater</a:t>
            </a:r>
          </a:p>
          <a:p>
            <a:endParaRPr lang="nl-NL" kern="0" dirty="0"/>
          </a:p>
        </p:txBody>
      </p:sp>
    </p:spTree>
    <p:extLst>
      <p:ext uri="{BB962C8B-B14F-4D97-AF65-F5344CB8AC3E}">
        <p14:creationId xmlns:p14="http://schemas.microsoft.com/office/powerpoint/2010/main" val="1382853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4344-E6C4-4FAF-9B1A-DDB37A96A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Koolfilters WPJ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6920A-9C52-48B8-B883-FECE488B4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Tijdelijk in kelder gebouwd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Kosten sloop max. 400.000 euro</a:t>
            </a:r>
          </a:p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F2C9DB-1F38-4A43-96C1-759CEB73B8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20137" y="2536701"/>
            <a:ext cx="5393804" cy="33843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3EA84D-E195-4542-BE04-EE2F0E6654DA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6576" y="2536701"/>
            <a:ext cx="2352387" cy="331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6734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AB5238-F088-49F2-8468-C0DBD3EC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Waterkwaliteit?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8B26C4F1-FC35-4FE7-AD8F-2271477AB2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380138"/>
              </p:ext>
            </p:extLst>
          </p:nvPr>
        </p:nvGraphicFramePr>
        <p:xfrm>
          <a:off x="1784648" y="2492896"/>
          <a:ext cx="7056780" cy="30963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6286">
                  <a:extLst>
                    <a:ext uri="{9D8B030D-6E8A-4147-A177-3AD203B41FA5}">
                      <a16:colId xmlns:a16="http://schemas.microsoft.com/office/drawing/2014/main" val="3311615144"/>
                    </a:ext>
                  </a:extLst>
                </a:gridCol>
                <a:gridCol w="1299010">
                  <a:extLst>
                    <a:ext uri="{9D8B030D-6E8A-4147-A177-3AD203B41FA5}">
                      <a16:colId xmlns:a16="http://schemas.microsoft.com/office/drawing/2014/main" val="1812718175"/>
                    </a:ext>
                  </a:extLst>
                </a:gridCol>
                <a:gridCol w="930371">
                  <a:extLst>
                    <a:ext uri="{9D8B030D-6E8A-4147-A177-3AD203B41FA5}">
                      <a16:colId xmlns:a16="http://schemas.microsoft.com/office/drawing/2014/main" val="1473818500"/>
                    </a:ext>
                  </a:extLst>
                </a:gridCol>
                <a:gridCol w="930371">
                  <a:extLst>
                    <a:ext uri="{9D8B030D-6E8A-4147-A177-3AD203B41FA5}">
                      <a16:colId xmlns:a16="http://schemas.microsoft.com/office/drawing/2014/main" val="2748408611"/>
                    </a:ext>
                  </a:extLst>
                </a:gridCol>
                <a:gridCol w="930371">
                  <a:extLst>
                    <a:ext uri="{9D8B030D-6E8A-4147-A177-3AD203B41FA5}">
                      <a16:colId xmlns:a16="http://schemas.microsoft.com/office/drawing/2014/main" val="1238397315"/>
                    </a:ext>
                  </a:extLst>
                </a:gridCol>
                <a:gridCol w="930371">
                  <a:extLst>
                    <a:ext uri="{9D8B030D-6E8A-4147-A177-3AD203B41FA5}">
                      <a16:colId xmlns:a16="http://schemas.microsoft.com/office/drawing/2014/main" val="148738216"/>
                    </a:ext>
                  </a:extLst>
                </a:gridCol>
              </a:tblGrid>
              <a:tr h="3440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Parameter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Locatie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Eenheid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Gem.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Min.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Max.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0785979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Troebelingsgraad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Koolfiltraat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[FTU]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0.09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0.00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0.57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7902921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endParaRPr lang="nl-NL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Zandfiltraat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[FTU]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0.06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0.00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0.52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4048714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Mangaan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dirty="0">
                          <a:effectLst/>
                        </a:rPr>
                        <a:t>Koolfiltraat</a:t>
                      </a:r>
                      <a:endParaRPr lang="nl-NL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[µg/L]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0.18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-0.05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1.12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1793841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endParaRPr lang="nl-NL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Zandfiltraat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[µg/L]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0.28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0.02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1.13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2485982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UV-t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Koolfiltraat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[%]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84.5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77.8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88.7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6525711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endParaRPr lang="nl-NL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Zandfiltraat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[%]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84.1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77.9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88.2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1359627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DOC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Koolfiltraat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[µg/L]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>
                          <a:effectLst/>
                        </a:rPr>
                        <a:t>3168</a:t>
                      </a:r>
                      <a:endParaRPr lang="nl-NL" sz="1400" b="1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2883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3358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6969514"/>
                  </a:ext>
                </a:extLst>
              </a:tr>
              <a:tr h="344038">
                <a:tc>
                  <a:txBody>
                    <a:bodyPr/>
                    <a:lstStyle/>
                    <a:p>
                      <a:endParaRPr lang="nl-NL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Zandfiltraat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[µg/L]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b="1" dirty="0">
                          <a:effectLst/>
                        </a:rPr>
                        <a:t>3326</a:t>
                      </a:r>
                      <a:endParaRPr lang="nl-NL" sz="14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>
                          <a:effectLst/>
                        </a:rPr>
                        <a:t>3247</a:t>
                      </a:r>
                      <a:endParaRPr lang="nl-NL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nl-NL" sz="1400" dirty="0">
                          <a:effectLst/>
                        </a:rPr>
                        <a:t>3383</a:t>
                      </a:r>
                      <a:endParaRPr lang="nl-NL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7493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4145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26EAFB-C6BE-4DE2-ACDD-A2E4382F1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Vergelijk EC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B09497D-46E9-48DF-A06A-03CBA8A35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64858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6963-190B-4E4C-8D6B-643C72B91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Nanofiltratiemodules</a:t>
            </a:r>
            <a:r>
              <a:rPr lang="nl-NL" dirty="0"/>
              <a:t> toepassen in HF-installatie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4E9FE-8687-4837-B2B7-7965EFFCE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2085975"/>
            <a:ext cx="8915400" cy="4439369"/>
          </a:xfrm>
        </p:spPr>
        <p:txBody>
          <a:bodyPr/>
          <a:lstStyle/>
          <a:p>
            <a:pPr lvl="1"/>
            <a:r>
              <a:rPr lang="nl-NL" dirty="0"/>
              <a:t>Uit literatuur 3x meer capaciteit bij de helft van de druk (6x hoger rendement)</a:t>
            </a:r>
          </a:p>
          <a:p>
            <a:pPr lvl="1"/>
            <a:r>
              <a:rPr lang="nl-NL" dirty="0"/>
              <a:t>Besparing conditionering: geen drinkwater meer nodig, geen CO</a:t>
            </a:r>
            <a:r>
              <a:rPr lang="nl-NL" baseline="-25000" dirty="0"/>
              <a:t>2</a:t>
            </a:r>
            <a:r>
              <a:rPr lang="nl-NL" dirty="0"/>
              <a:t> en minder </a:t>
            </a:r>
            <a:r>
              <a:rPr lang="nl-NL" dirty="0" err="1"/>
              <a:t>NaOH</a:t>
            </a:r>
            <a:endParaRPr lang="nl-NL" dirty="0"/>
          </a:p>
          <a:p>
            <a:pPr lvl="1"/>
            <a:r>
              <a:rPr lang="nl-NL" dirty="0"/>
              <a:t>Natuurlijk moment voor aanpassing omdat huidige HF-membranen uit productie zijn</a:t>
            </a:r>
          </a:p>
          <a:p>
            <a:pPr lvl="1"/>
            <a:r>
              <a:rPr lang="nl-NL" dirty="0"/>
              <a:t>Aandachtspunt: natrium, chloride en organische microverontreinigingen concentratie in onthardwater</a:t>
            </a:r>
          </a:p>
          <a:p>
            <a:endParaRPr lang="nl-NL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F4D0D2-7C39-43FB-9AA8-BC82D87E8D42}"/>
              </a:ext>
            </a:extLst>
          </p:cNvPr>
          <p:cNvGrpSpPr/>
          <p:nvPr/>
        </p:nvGrpSpPr>
        <p:grpSpPr>
          <a:xfrm>
            <a:off x="1496616" y="4423159"/>
            <a:ext cx="3168352" cy="1872208"/>
            <a:chOff x="2072680" y="4428579"/>
            <a:chExt cx="3168352" cy="18722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FC83228-EC11-4736-9929-6413D1EC23BF}"/>
                </a:ext>
              </a:extLst>
            </p:cNvPr>
            <p:cNvSpPr/>
            <p:nvPr/>
          </p:nvSpPr>
          <p:spPr>
            <a:xfrm>
              <a:off x="2072680" y="4428579"/>
              <a:ext cx="3168352" cy="18722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A4EB82D-E578-4A01-8034-7E179EF7D052}"/>
                </a:ext>
              </a:extLst>
            </p:cNvPr>
            <p:cNvSpPr/>
            <p:nvPr/>
          </p:nvSpPr>
          <p:spPr>
            <a:xfrm>
              <a:off x="2288704" y="4653136"/>
              <a:ext cx="1152128" cy="57606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UF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ED91B1-04BD-4260-BF01-62D957FA5443}"/>
                </a:ext>
              </a:extLst>
            </p:cNvPr>
            <p:cNvSpPr/>
            <p:nvPr/>
          </p:nvSpPr>
          <p:spPr>
            <a:xfrm>
              <a:off x="2288704" y="5517232"/>
              <a:ext cx="1152128" cy="57606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UF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731A2C-A157-4041-8C6A-796939C45682}"/>
                </a:ext>
              </a:extLst>
            </p:cNvPr>
            <p:cNvSpPr/>
            <p:nvPr/>
          </p:nvSpPr>
          <p:spPr>
            <a:xfrm>
              <a:off x="3866084" y="4666076"/>
              <a:ext cx="1152128" cy="57606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RO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DAE447-5D11-4F9A-8C23-05844C2DB3A8}"/>
                </a:ext>
              </a:extLst>
            </p:cNvPr>
            <p:cNvSpPr/>
            <p:nvPr/>
          </p:nvSpPr>
          <p:spPr>
            <a:xfrm>
              <a:off x="3875190" y="5523702"/>
              <a:ext cx="1152128" cy="57606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RO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71B5538-3586-4089-B63D-9B4244AFB131}"/>
              </a:ext>
            </a:extLst>
          </p:cNvPr>
          <p:cNvGrpSpPr/>
          <p:nvPr/>
        </p:nvGrpSpPr>
        <p:grpSpPr>
          <a:xfrm>
            <a:off x="5124539" y="4373176"/>
            <a:ext cx="3168352" cy="1872208"/>
            <a:chOff x="2072680" y="4428579"/>
            <a:chExt cx="3168352" cy="187220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97B788-6A22-42EB-A83F-21B1A41933C9}"/>
                </a:ext>
              </a:extLst>
            </p:cNvPr>
            <p:cNvSpPr/>
            <p:nvPr/>
          </p:nvSpPr>
          <p:spPr>
            <a:xfrm>
              <a:off x="2072680" y="4428579"/>
              <a:ext cx="3168352" cy="18722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D895120-DE4B-4A77-B3EC-8899020A7425}"/>
                </a:ext>
              </a:extLst>
            </p:cNvPr>
            <p:cNvSpPr/>
            <p:nvPr/>
          </p:nvSpPr>
          <p:spPr>
            <a:xfrm>
              <a:off x="2288704" y="4653136"/>
              <a:ext cx="1152128" cy="57606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UF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93F0D52-4A5A-4F30-832D-6426A1480601}"/>
                </a:ext>
              </a:extLst>
            </p:cNvPr>
            <p:cNvSpPr/>
            <p:nvPr/>
          </p:nvSpPr>
          <p:spPr>
            <a:xfrm>
              <a:off x="2288704" y="5517232"/>
              <a:ext cx="1152128" cy="57606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UF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F1FC73-DD17-4017-A562-2148A30C225D}"/>
                </a:ext>
              </a:extLst>
            </p:cNvPr>
            <p:cNvSpPr/>
            <p:nvPr/>
          </p:nvSpPr>
          <p:spPr>
            <a:xfrm>
              <a:off x="3866084" y="5515366"/>
              <a:ext cx="1152128" cy="57606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tx1"/>
                  </a:solidFill>
                </a:rPr>
                <a:t>NF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E2E9E613-425A-49BA-B7AA-9D8E8E00446E}"/>
              </a:ext>
            </a:extLst>
          </p:cNvPr>
          <p:cNvSpPr/>
          <p:nvPr/>
        </p:nvSpPr>
        <p:spPr>
          <a:xfrm>
            <a:off x="6917943" y="4597733"/>
            <a:ext cx="1152128" cy="5760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>
                <a:solidFill>
                  <a:schemeClr val="tx1"/>
                </a:solidFill>
              </a:rPr>
              <a:t>UF</a:t>
            </a:r>
          </a:p>
        </p:txBody>
      </p:sp>
    </p:spTree>
    <p:extLst>
      <p:ext uri="{BB962C8B-B14F-4D97-AF65-F5344CB8AC3E}">
        <p14:creationId xmlns:p14="http://schemas.microsoft.com/office/powerpoint/2010/main" val="219687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C6F42-AA31-4EDC-A04A-0E0733661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Zoutretentie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04713E-809E-4226-93DD-EA8A1FE4A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Natrium geen probleem meer</a:t>
            </a:r>
          </a:p>
          <a:p>
            <a:r>
              <a:rPr lang="nl-NL" dirty="0"/>
              <a:t>Chloride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D278399C-6F9C-49D7-B6F3-3DD3B9996D78}"/>
              </a:ext>
            </a:extLst>
          </p:cNvPr>
          <p:cNvGraphicFramePr>
            <a:graphicFrameLocks/>
          </p:cNvGraphicFramePr>
          <p:nvPr/>
        </p:nvGraphicFramePr>
        <p:xfrm>
          <a:off x="1856656" y="3006116"/>
          <a:ext cx="6816352" cy="29138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4844">
                  <a:extLst>
                    <a:ext uri="{9D8B030D-6E8A-4147-A177-3AD203B41FA5}">
                      <a16:colId xmlns:a16="http://schemas.microsoft.com/office/drawing/2014/main" val="1486588223"/>
                    </a:ext>
                  </a:extLst>
                </a:gridCol>
                <a:gridCol w="818417">
                  <a:extLst>
                    <a:ext uri="{9D8B030D-6E8A-4147-A177-3AD203B41FA5}">
                      <a16:colId xmlns:a16="http://schemas.microsoft.com/office/drawing/2014/main" val="393098170"/>
                    </a:ext>
                  </a:extLst>
                </a:gridCol>
                <a:gridCol w="545611">
                  <a:extLst>
                    <a:ext uri="{9D8B030D-6E8A-4147-A177-3AD203B41FA5}">
                      <a16:colId xmlns:a16="http://schemas.microsoft.com/office/drawing/2014/main" val="1721066978"/>
                    </a:ext>
                  </a:extLst>
                </a:gridCol>
                <a:gridCol w="613813">
                  <a:extLst>
                    <a:ext uri="{9D8B030D-6E8A-4147-A177-3AD203B41FA5}">
                      <a16:colId xmlns:a16="http://schemas.microsoft.com/office/drawing/2014/main" val="2898091898"/>
                    </a:ext>
                  </a:extLst>
                </a:gridCol>
                <a:gridCol w="545611">
                  <a:extLst>
                    <a:ext uri="{9D8B030D-6E8A-4147-A177-3AD203B41FA5}">
                      <a16:colId xmlns:a16="http://schemas.microsoft.com/office/drawing/2014/main" val="393499511"/>
                    </a:ext>
                  </a:extLst>
                </a:gridCol>
                <a:gridCol w="545611">
                  <a:extLst>
                    <a:ext uri="{9D8B030D-6E8A-4147-A177-3AD203B41FA5}">
                      <a16:colId xmlns:a16="http://schemas.microsoft.com/office/drawing/2014/main" val="92737201"/>
                    </a:ext>
                  </a:extLst>
                </a:gridCol>
                <a:gridCol w="545611">
                  <a:extLst>
                    <a:ext uri="{9D8B030D-6E8A-4147-A177-3AD203B41FA5}">
                      <a16:colId xmlns:a16="http://schemas.microsoft.com/office/drawing/2014/main" val="1963569210"/>
                    </a:ext>
                  </a:extLst>
                </a:gridCol>
                <a:gridCol w="545611">
                  <a:extLst>
                    <a:ext uri="{9D8B030D-6E8A-4147-A177-3AD203B41FA5}">
                      <a16:colId xmlns:a16="http://schemas.microsoft.com/office/drawing/2014/main" val="1185577284"/>
                    </a:ext>
                  </a:extLst>
                </a:gridCol>
                <a:gridCol w="519089">
                  <a:extLst>
                    <a:ext uri="{9D8B030D-6E8A-4147-A177-3AD203B41FA5}">
                      <a16:colId xmlns:a16="http://schemas.microsoft.com/office/drawing/2014/main" val="1636134234"/>
                    </a:ext>
                  </a:extLst>
                </a:gridCol>
                <a:gridCol w="572134">
                  <a:extLst>
                    <a:ext uri="{9D8B030D-6E8A-4147-A177-3AD203B41FA5}">
                      <a16:colId xmlns:a16="http://schemas.microsoft.com/office/drawing/2014/main" val="2018007780"/>
                    </a:ext>
                  </a:extLst>
                </a:gridCol>
              </a:tblGrid>
              <a:tr h="26979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 dirty="0">
                          <a:effectLst/>
                        </a:rPr>
                        <a:t> 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 dirty="0">
                          <a:effectLst/>
                        </a:rPr>
                        <a:t>Eenheid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WRK aanvoer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Infiltreren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PS Bergen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PS Mensink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110438"/>
                  </a:ext>
                </a:extLst>
              </a:tr>
              <a:tr h="431675">
                <a:tc>
                  <a:txBody>
                    <a:bodyPr/>
                    <a:lstStyle/>
                    <a:p>
                      <a:endParaRPr lang="nl-NL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nl-NL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WPJ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47%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28%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47%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28%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47%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WCB 28%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1860452"/>
                  </a:ext>
                </a:extLst>
              </a:tr>
              <a:tr h="43167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Chloride 20-jaargemiddelde 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90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2420498"/>
                  </a:ext>
                </a:extLst>
              </a:tr>
              <a:tr h="26979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Chloride 2018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90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123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9824583"/>
                  </a:ext>
                </a:extLst>
              </a:tr>
              <a:tr h="26979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Chloride piek 2018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280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206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124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180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207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4978497"/>
                  </a:ext>
                </a:extLst>
              </a:tr>
              <a:tr h="269797">
                <a:tc>
                  <a:txBody>
                    <a:bodyPr/>
                    <a:lstStyle/>
                    <a:p>
                      <a:endParaRPr lang="nl-NL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nl-NL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nl-NL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nl-NL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0963184"/>
                  </a:ext>
                </a:extLst>
              </a:tr>
              <a:tr h="43167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Natrium 20-jaargemiddelde 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1282583"/>
                  </a:ext>
                </a:extLst>
              </a:tr>
              <a:tr h="26979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Natrium 2018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+25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+25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993049"/>
                  </a:ext>
                </a:extLst>
              </a:tr>
              <a:tr h="26979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 dirty="0">
                          <a:effectLst/>
                        </a:rPr>
                        <a:t>Natrium piek 2018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000">
                          <a:effectLst/>
                        </a:rPr>
                        <a:t>mg/L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71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159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125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1414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45952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F7D8-4C5F-4438-AA3D-F8749324E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3C26F-301B-4CEF-87EF-7D0C5CE0C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25 km Betonnen leiding naar PS Bergen</a:t>
            </a:r>
          </a:p>
          <a:p>
            <a:pPr lvl="1"/>
            <a:r>
              <a:rPr lang="nl-NL" dirty="0"/>
              <a:t>Conditioneren!</a:t>
            </a:r>
          </a:p>
          <a:p>
            <a:pPr lvl="2"/>
            <a:r>
              <a:rPr lang="nl-NL" dirty="0"/>
              <a:t>50 m3/h drinkwater</a:t>
            </a:r>
          </a:p>
          <a:p>
            <a:pPr lvl="2"/>
            <a:r>
              <a:rPr lang="nl-NL" dirty="0" err="1"/>
              <a:t>NaOH</a:t>
            </a:r>
            <a:endParaRPr lang="nl-NL" dirty="0"/>
          </a:p>
          <a:p>
            <a:pPr lvl="2"/>
            <a:r>
              <a:rPr lang="nl-NL" dirty="0"/>
              <a:t>CO</a:t>
            </a:r>
            <a:r>
              <a:rPr lang="nl-NL" baseline="-25000" dirty="0"/>
              <a:t>2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Chemicalienbesparing</a:t>
            </a:r>
            <a:endParaRPr lang="nl-NL" dirty="0"/>
          </a:p>
          <a:p>
            <a:pPr lvl="1"/>
            <a:endParaRPr lang="nl-NL" dirty="0"/>
          </a:p>
          <a:p>
            <a:endParaRPr lang="nl-NL" dirty="0"/>
          </a:p>
          <a:p>
            <a:r>
              <a:rPr lang="nl-NL" dirty="0"/>
              <a:t>Organische </a:t>
            </a:r>
            <a:r>
              <a:rPr lang="nl-NL" dirty="0" err="1"/>
              <a:t>micros</a:t>
            </a:r>
            <a:endParaRPr lang="nl-NL" dirty="0"/>
          </a:p>
          <a:p>
            <a:pPr lvl="1"/>
            <a:r>
              <a:rPr lang="nl-NL" dirty="0"/>
              <a:t>MWCO 400 dalton</a:t>
            </a:r>
          </a:p>
          <a:p>
            <a:pPr lvl="2"/>
            <a:r>
              <a:rPr lang="nl-NL" dirty="0"/>
              <a:t>Nog steeds retentie ZZS o.a. PFAS +/- 400 dalton? (onderzoek!)</a:t>
            </a:r>
          </a:p>
          <a:p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3C4EB4-9DBC-4E76-B6D9-B0CD0E36A00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455" y="692696"/>
            <a:ext cx="5503545" cy="3161030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3B9E16-4F83-42C6-B23D-ADB0F127538D}"/>
              </a:ext>
            </a:extLst>
          </p:cNvPr>
          <p:cNvSpPr txBox="1"/>
          <p:nvPr/>
        </p:nvSpPr>
        <p:spPr>
          <a:xfrm>
            <a:off x="6033120" y="3839378"/>
            <a:ext cx="108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12,5 %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ABAC73-11B7-488B-AC91-7A85CCA6C8B0}"/>
              </a:ext>
            </a:extLst>
          </p:cNvPr>
          <p:cNvSpPr txBox="1"/>
          <p:nvPr/>
        </p:nvSpPr>
        <p:spPr>
          <a:xfrm>
            <a:off x="8038170" y="3846552"/>
            <a:ext cx="108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40 %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29386322-687E-4B91-B67F-51813BECB971}"/>
              </a:ext>
            </a:extLst>
          </p:cNvPr>
          <p:cNvGraphicFramePr>
            <a:graphicFrameLocks/>
          </p:cNvGraphicFramePr>
          <p:nvPr/>
        </p:nvGraphicFramePr>
        <p:xfrm>
          <a:off x="1208584" y="4604712"/>
          <a:ext cx="5753843" cy="457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79498">
                  <a:extLst>
                    <a:ext uri="{9D8B030D-6E8A-4147-A177-3AD203B41FA5}">
                      <a16:colId xmlns:a16="http://schemas.microsoft.com/office/drawing/2014/main" val="3583278511"/>
                    </a:ext>
                  </a:extLst>
                </a:gridCol>
                <a:gridCol w="854869">
                  <a:extLst>
                    <a:ext uri="{9D8B030D-6E8A-4147-A177-3AD203B41FA5}">
                      <a16:colId xmlns:a16="http://schemas.microsoft.com/office/drawing/2014/main" val="3318346645"/>
                    </a:ext>
                  </a:extLst>
                </a:gridCol>
                <a:gridCol w="854869">
                  <a:extLst>
                    <a:ext uri="{9D8B030D-6E8A-4147-A177-3AD203B41FA5}">
                      <a16:colId xmlns:a16="http://schemas.microsoft.com/office/drawing/2014/main" val="3665557017"/>
                    </a:ext>
                  </a:extLst>
                </a:gridCol>
                <a:gridCol w="854869">
                  <a:extLst>
                    <a:ext uri="{9D8B030D-6E8A-4147-A177-3AD203B41FA5}">
                      <a16:colId xmlns:a16="http://schemas.microsoft.com/office/drawing/2014/main" val="1685638272"/>
                    </a:ext>
                  </a:extLst>
                </a:gridCol>
                <a:gridCol w="854869">
                  <a:extLst>
                    <a:ext uri="{9D8B030D-6E8A-4147-A177-3AD203B41FA5}">
                      <a16:colId xmlns:a16="http://schemas.microsoft.com/office/drawing/2014/main" val="85815299"/>
                    </a:ext>
                  </a:extLst>
                </a:gridCol>
                <a:gridCol w="854869">
                  <a:extLst>
                    <a:ext uri="{9D8B030D-6E8A-4147-A177-3AD203B41FA5}">
                      <a16:colId xmlns:a16="http://schemas.microsoft.com/office/drawing/2014/main" val="2719342701"/>
                    </a:ext>
                  </a:extLst>
                </a:gridCol>
              </a:tblGrid>
              <a:tr h="988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Conditioneren</a:t>
                      </a:r>
                      <a:r>
                        <a:rPr lang="en-US" sz="1000" dirty="0">
                          <a:effectLst/>
                        </a:rPr>
                        <a:t> HF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[Mm</a:t>
                      </a:r>
                      <a:r>
                        <a:rPr lang="en-US" sz="1000" baseline="30000">
                          <a:effectLst/>
                        </a:rPr>
                        <a:t>3</a:t>
                      </a:r>
                      <a:r>
                        <a:rPr lang="en-US" sz="1000">
                          <a:effectLst/>
                        </a:rPr>
                        <a:t>]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[ton]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[euro/ton]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[euro/jaar]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4032477"/>
                  </a:ext>
                </a:extLst>
              </a:tr>
              <a:tr h="665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NaOH 50%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1748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337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€ 590.000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3414548"/>
                  </a:ext>
                </a:extLst>
              </a:tr>
              <a:tr h="665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</a:t>
                      </a:r>
                      <a:r>
                        <a:rPr lang="en-US" sz="1000" baseline="-25000">
                          <a:effectLst/>
                        </a:rPr>
                        <a:t>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6004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640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72</a:t>
                      </a:r>
                      <a:endParaRPr lang="nl-NL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€ 46.000</a:t>
                      </a:r>
                      <a:endParaRPr lang="nl-NL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4212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70282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655C10-1C85-4C40-B3E4-174806FF8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Operationele kosten RO en conditioneren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670D139-C09E-4717-8B14-E6615D9785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608" y="2132856"/>
            <a:ext cx="6750207" cy="33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23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EC6DA8-9377-4ABC-8850-4282D321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193747-9550-45F2-A5E8-313D63D63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1/3 loog</a:t>
            </a:r>
          </a:p>
          <a:p>
            <a:r>
              <a:rPr lang="nl-NL" dirty="0"/>
              <a:t>50% energie</a:t>
            </a:r>
          </a:p>
          <a:p>
            <a:r>
              <a:rPr lang="nl-NL" dirty="0" err="1"/>
              <a:t>Antiscalant</a:t>
            </a:r>
            <a:r>
              <a:rPr lang="nl-NL" dirty="0"/>
              <a:t> ???</a:t>
            </a:r>
          </a:p>
          <a:p>
            <a:r>
              <a:rPr lang="nl-NL" dirty="0"/>
              <a:t>100 C(4) doorlaat</a:t>
            </a:r>
          </a:p>
          <a:p>
            <a:r>
              <a:rPr lang="nl-NL" dirty="0"/>
              <a:t>Geen CO2 dosering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F131F11-29EA-44D9-A88F-CD4716F27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832" y="620688"/>
            <a:ext cx="6096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3837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F61F-0D83-4131-A4FA-3D9749770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2E5AA2-EA97-4A53-A7A8-051508A27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E77C068-75C7-4130-AEBA-980C8E164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40" y="2420888"/>
            <a:ext cx="6750207" cy="33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619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9B37D7-1459-45A4-BAA3-2D99EDA0B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D1F12BD-DB14-41AF-BB21-67322E37B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600.000 euro besparen te Heemskerk</a:t>
            </a:r>
          </a:p>
          <a:p>
            <a:r>
              <a:rPr lang="nl-NL" dirty="0"/>
              <a:t>300.000 FeClSO</a:t>
            </a:r>
            <a:r>
              <a:rPr lang="nl-NL" baseline="-25000" dirty="0"/>
              <a:t>4</a:t>
            </a:r>
            <a:r>
              <a:rPr lang="nl-NL" baseline="30000" dirty="0"/>
              <a:t> </a:t>
            </a:r>
            <a:r>
              <a:rPr lang="nl-NL" dirty="0"/>
              <a:t>meerkosten WPJ</a:t>
            </a:r>
            <a:endParaRPr lang="nl-NL" baseline="-25000" dirty="0"/>
          </a:p>
          <a:p>
            <a:r>
              <a:rPr lang="nl-NL" dirty="0"/>
              <a:t>300.000 netto besparing</a:t>
            </a:r>
          </a:p>
        </p:txBody>
      </p:sp>
    </p:spTree>
    <p:extLst>
      <p:ext uri="{BB962C8B-B14F-4D97-AF65-F5344CB8AC3E}">
        <p14:creationId xmlns:p14="http://schemas.microsoft.com/office/powerpoint/2010/main" val="1203545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B7FD-EFD5-4E20-B18C-104E41D89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Scenario 1.0 of 2.0 </a:t>
            </a:r>
            <a:r>
              <a:rPr lang="nl-NL" dirty="0" err="1"/>
              <a:t>tbv</a:t>
            </a:r>
            <a:r>
              <a:rPr lang="nl-NL" dirty="0"/>
              <a:t> extra capaciteit Heemskerk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7F935-BA73-4EA6-9D7D-DD6B3ED0E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Naast 0-alternatief ‘verdubbelen UF-RO in de huidige setting van Heemskerk</a:t>
            </a:r>
          </a:p>
          <a:p>
            <a:r>
              <a:rPr lang="nl-NL" dirty="0"/>
              <a:t>Concept bestaat uit:</a:t>
            </a:r>
          </a:p>
          <a:p>
            <a:pPr lvl="1"/>
            <a:r>
              <a:rPr lang="nl-NL" dirty="0"/>
              <a:t>HF vervangen door NF (bedrijfseconomisch)</a:t>
            </a:r>
          </a:p>
          <a:p>
            <a:pPr lvl="1"/>
            <a:r>
              <a:rPr lang="nl-NL" dirty="0"/>
              <a:t>Deelstroom van UV AOP opwerken om samen met NF filtraat drinkwater </a:t>
            </a:r>
            <a:r>
              <a:rPr lang="nl-NL" dirty="0" err="1"/>
              <a:t>tbv</a:t>
            </a:r>
            <a:r>
              <a:rPr lang="nl-NL" dirty="0"/>
              <a:t> PSH te maken (bedrijfseconomisch en capaciteitsuitbreiding, </a:t>
            </a:r>
            <a:r>
              <a:rPr lang="nl-NL" dirty="0" err="1"/>
              <a:t>obv</a:t>
            </a:r>
            <a:r>
              <a:rPr lang="nl-NL" dirty="0"/>
              <a:t> bypass duin)</a:t>
            </a:r>
          </a:p>
          <a:p>
            <a:r>
              <a:rPr lang="nl-NL" dirty="0"/>
              <a:t>Verkennend technologisch onderzoeksprogramma om haalbaarheid van </a:t>
            </a:r>
          </a:p>
          <a:p>
            <a:r>
              <a:rPr lang="nl-NL" dirty="0"/>
              <a:t>scenario 2.0 (NF </a:t>
            </a:r>
            <a:r>
              <a:rPr lang="nl-NL" dirty="0" err="1"/>
              <a:t>ipv</a:t>
            </a:r>
            <a:r>
              <a:rPr lang="nl-NL" dirty="0"/>
              <a:t> HF én directe zuivering </a:t>
            </a:r>
            <a:r>
              <a:rPr lang="nl-NL" dirty="0" err="1"/>
              <a:t>obv</a:t>
            </a:r>
            <a:r>
              <a:rPr lang="nl-NL" dirty="0"/>
              <a:t> deelstroom UV AOP en NF bijmengen) te toetsen </a:t>
            </a:r>
            <a:r>
              <a:rPr lang="nl-NL" dirty="0" err="1"/>
              <a:t>tov</a:t>
            </a:r>
            <a:r>
              <a:rPr lang="nl-NL" dirty="0"/>
              <a:t> scenario 0.0 (UF HF uitbreiden) en scenario 1.0 (directe zuivering </a:t>
            </a:r>
            <a:r>
              <a:rPr lang="nl-NL" dirty="0" err="1"/>
              <a:t>obv</a:t>
            </a:r>
            <a:r>
              <a:rPr lang="nl-NL" dirty="0"/>
              <a:t> deelstroom UV AOP en HF bijmengen) is urgent</a:t>
            </a:r>
          </a:p>
          <a:p>
            <a:r>
              <a:rPr lang="nl-NL" dirty="0"/>
              <a:t>Uitgangspunt is uitbreiding capaciteit via WRK (WPJ en WCB) met risicomitigatie WPJ / WCB waterkwaliteit voor UF.</a:t>
            </a:r>
          </a:p>
        </p:txBody>
      </p:sp>
    </p:spTree>
    <p:extLst>
      <p:ext uri="{BB962C8B-B14F-4D97-AF65-F5344CB8AC3E}">
        <p14:creationId xmlns:p14="http://schemas.microsoft.com/office/powerpoint/2010/main" val="27532592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E25D4-8F34-468D-B2DF-42397A754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Direct drinkwater Heemskerk</a:t>
            </a:r>
            <a:br>
              <a:rPr lang="nl-NL" dirty="0"/>
            </a:b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FE1DF-BA59-41B2-AFE6-FE5D47809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Direct drinkwater maken door extra productiecapaciteit van 18 miljoen m</a:t>
            </a:r>
            <a:r>
              <a:rPr lang="nl-NL" baseline="30000" dirty="0"/>
              <a:t>3 </a:t>
            </a:r>
            <a:r>
              <a:rPr lang="nl-NL" dirty="0"/>
              <a:t>per jaar van WPJ te benutten</a:t>
            </a:r>
          </a:p>
          <a:p>
            <a:r>
              <a:rPr lang="nl-NL" dirty="0"/>
              <a:t>In de plannen voor 2020 staat 60 miljoen m</a:t>
            </a:r>
            <a:r>
              <a:rPr lang="nl-NL" baseline="30000" dirty="0"/>
              <a:t>3</a:t>
            </a:r>
            <a:r>
              <a:rPr lang="nl-NL" dirty="0"/>
              <a:t>, maar productiecapaciteit ligt hoger +/- 78 miljoen m</a:t>
            </a:r>
            <a:r>
              <a:rPr lang="nl-NL" baseline="30000" dirty="0"/>
              <a:t>3</a:t>
            </a:r>
          </a:p>
          <a:p>
            <a:r>
              <a:rPr lang="nl-NL" dirty="0"/>
              <a:t>Zeker in in combinatie met oeverfiltratie te Andijk, in te richten als zeer robuuste </a:t>
            </a:r>
            <a:r>
              <a:rPr lang="nl-NL" dirty="0" err="1"/>
              <a:t>multi-barriere</a:t>
            </a:r>
            <a:r>
              <a:rPr lang="nl-NL" dirty="0"/>
              <a:t> zuivering voor bacteriën, virussen, protozoa en organische microverontreinigingen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820248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77EBE-C3E5-4BA2-A585-2A5AA29EA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Direct drinkwater Heemskerk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64860-8D66-447C-8B21-511CED28B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2060849"/>
            <a:ext cx="5465812" cy="3889102"/>
          </a:xfrm>
        </p:spPr>
        <p:txBody>
          <a:bodyPr/>
          <a:lstStyle/>
          <a:p>
            <a:pPr marL="0" indent="0">
              <a:buNone/>
            </a:pPr>
            <a:r>
              <a:rPr lang="nl-NL" dirty="0"/>
              <a:t>Waterbehandelingsschema’s tot en met PSHV en PS Andijk zijn bijna identiek, na PSHV gaat het de duinen in terwijl na PSA gaat het water direct het distributienet ingaat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Aandachtspunten:</a:t>
            </a:r>
          </a:p>
          <a:p>
            <a:r>
              <a:rPr lang="nl-NL" dirty="0" err="1"/>
              <a:t>Aeromonas</a:t>
            </a:r>
            <a:r>
              <a:rPr lang="nl-NL" dirty="0"/>
              <a:t>/biologische stabiliteit</a:t>
            </a:r>
          </a:p>
          <a:p>
            <a:r>
              <a:rPr lang="nl-NL" dirty="0"/>
              <a:t>Chloride en natrium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FAFD72-6026-42D5-8B14-13C09AFEF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128" y="703969"/>
            <a:ext cx="3625867" cy="545006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BC7CC52-E4C2-44F6-B43E-B2F5BB9A1559}"/>
              </a:ext>
            </a:extLst>
          </p:cNvPr>
          <p:cNvSpPr>
            <a:spLocks noChangeAspect="1"/>
          </p:cNvSpPr>
          <p:nvPr/>
        </p:nvSpPr>
        <p:spPr>
          <a:xfrm>
            <a:off x="6105128" y="703969"/>
            <a:ext cx="773751" cy="3559331"/>
          </a:xfrm>
          <a:prstGeom prst="ellipse">
            <a:avLst/>
          </a:prstGeom>
          <a:solidFill>
            <a:schemeClr val="bg2">
              <a:lumMod val="50000"/>
              <a:alpha val="38000"/>
            </a:schemeClr>
          </a:solidFill>
          <a:ln w="508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AB7C1D8-130C-4140-A0AF-3E0C1A7E0F4B}"/>
              </a:ext>
            </a:extLst>
          </p:cNvPr>
          <p:cNvSpPr>
            <a:spLocks noChangeAspect="1"/>
          </p:cNvSpPr>
          <p:nvPr/>
        </p:nvSpPr>
        <p:spPr>
          <a:xfrm rot="20502411">
            <a:off x="7876828" y="941124"/>
            <a:ext cx="1116023" cy="2799390"/>
          </a:xfrm>
          <a:prstGeom prst="ellipse">
            <a:avLst/>
          </a:prstGeom>
          <a:solidFill>
            <a:schemeClr val="bg2">
              <a:lumMod val="50000"/>
              <a:alpha val="38000"/>
            </a:schemeClr>
          </a:solidFill>
          <a:ln w="508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424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8034A8-F97B-4CD1-A3D5-DDE352A2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Hyperfiltratie (HF)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DEEBB09-67C8-45C7-8D04-F943C5BA6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Totale recovery is 80% dus 20% reststroom</a:t>
            </a:r>
          </a:p>
          <a:p>
            <a:r>
              <a:rPr lang="nl-NL" dirty="0"/>
              <a:t>Werkdruk 10 bar = 100 </a:t>
            </a:r>
            <a:r>
              <a:rPr lang="nl-NL" dirty="0" err="1"/>
              <a:t>mWk</a:t>
            </a:r>
            <a:r>
              <a:rPr lang="nl-NL" dirty="0"/>
              <a:t> ≈ € 550.000 p/j</a:t>
            </a:r>
          </a:p>
          <a:p>
            <a:r>
              <a:rPr lang="nl-NL" dirty="0" err="1"/>
              <a:t>Antiscalant</a:t>
            </a:r>
            <a:r>
              <a:rPr lang="nl-NL" dirty="0"/>
              <a:t> BD 30: ≈ € 270.000 p/j</a:t>
            </a:r>
          </a:p>
          <a:p>
            <a:r>
              <a:rPr lang="nl-NL" dirty="0"/>
              <a:t>Puur H</a:t>
            </a:r>
            <a:r>
              <a:rPr lang="nl-NL" baseline="-25000" dirty="0"/>
              <a:t>2</a:t>
            </a:r>
            <a:r>
              <a:rPr lang="nl-NL" dirty="0"/>
              <a:t>O </a:t>
            </a:r>
            <a:r>
              <a:rPr lang="nl-NL" dirty="0" err="1"/>
              <a:t>permeaat</a:t>
            </a:r>
            <a:r>
              <a:rPr lang="nl-NL" dirty="0"/>
              <a:t> conditioneren naar SI 0,3 t.b.v. beschermen betonnen leiding naar PS Bergen</a:t>
            </a:r>
          </a:p>
          <a:p>
            <a:pPr lvl="1"/>
            <a:r>
              <a:rPr lang="nl-NL" dirty="0" err="1"/>
              <a:t>NaOH</a:t>
            </a:r>
            <a:r>
              <a:rPr lang="nl-NL" dirty="0"/>
              <a:t> 1 </a:t>
            </a:r>
            <a:r>
              <a:rPr lang="nl-NL" dirty="0" err="1"/>
              <a:t>mmol</a:t>
            </a:r>
            <a:r>
              <a:rPr lang="nl-NL" dirty="0"/>
              <a:t>/L ≈ € 450.000 p/j</a:t>
            </a:r>
          </a:p>
          <a:p>
            <a:pPr lvl="1"/>
            <a:r>
              <a:rPr lang="nl-NL" dirty="0"/>
              <a:t>CO</a:t>
            </a:r>
            <a:r>
              <a:rPr lang="nl-NL" baseline="-25000" dirty="0"/>
              <a:t>2</a:t>
            </a:r>
            <a:r>
              <a:rPr lang="nl-NL" dirty="0"/>
              <a:t> ≈ € 50.000 p/j</a:t>
            </a:r>
          </a:p>
          <a:p>
            <a:pPr lvl="1"/>
            <a:r>
              <a:rPr lang="nl-NL" dirty="0"/>
              <a:t>50 m</a:t>
            </a:r>
            <a:r>
              <a:rPr lang="nl-NL" baseline="30000" dirty="0"/>
              <a:t>3</a:t>
            </a:r>
            <a:r>
              <a:rPr lang="nl-NL" dirty="0"/>
              <a:t>/h drinkwater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  <p:pic>
        <p:nvPicPr>
          <p:cNvPr id="1026" name="Picture 2" descr="https://www.lenntech.com/images/ROdemineralization/RO-stage-2.png">
            <a:extLst>
              <a:ext uri="{FF2B5EF4-FFF2-40B4-BE49-F238E27FC236}">
                <a16:creationId xmlns:a16="http://schemas.microsoft.com/office/drawing/2014/main" id="{FCA6A8F3-8B6F-48F1-A986-9E76E42F7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520" y="1844824"/>
            <a:ext cx="3583881" cy="179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185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07D47-8671-4177-9100-4FC7E1483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Nanofiltratie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6E6279-1687-4F1F-952C-720C5F9F9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818" y="2060848"/>
            <a:ext cx="8915400" cy="3863975"/>
          </a:xfrm>
        </p:spPr>
        <p:txBody>
          <a:bodyPr/>
          <a:lstStyle/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Totale recovery is mogelijk 90% dus 10% reststroom</a:t>
            </a:r>
          </a:p>
          <a:p>
            <a:r>
              <a:rPr lang="nl-NL" dirty="0"/>
              <a:t>Zelfde configuratie mogelijk</a:t>
            </a:r>
          </a:p>
          <a:p>
            <a:r>
              <a:rPr lang="nl-NL" dirty="0"/>
              <a:t>Werkdruk 5 bar = 50 </a:t>
            </a:r>
            <a:r>
              <a:rPr lang="nl-NL" dirty="0" err="1"/>
              <a:t>mWk</a:t>
            </a:r>
            <a:r>
              <a:rPr lang="nl-NL" dirty="0"/>
              <a:t> ≈ € 275.000 p/j</a:t>
            </a:r>
          </a:p>
          <a:p>
            <a:r>
              <a:rPr lang="nl-NL" dirty="0" err="1"/>
              <a:t>Antiscalant</a:t>
            </a:r>
            <a:r>
              <a:rPr lang="nl-NL" dirty="0"/>
              <a:t> BD 30: ≈ € 150.000 p/j ??</a:t>
            </a:r>
          </a:p>
          <a:p>
            <a:r>
              <a:rPr lang="nl-NL" dirty="0"/>
              <a:t>HCO</a:t>
            </a:r>
            <a:r>
              <a:rPr lang="nl-NL" baseline="-25000" dirty="0"/>
              <a:t>2</a:t>
            </a:r>
            <a:r>
              <a:rPr lang="nl-NL" dirty="0"/>
              <a:t> en CO</a:t>
            </a:r>
            <a:r>
              <a:rPr lang="nl-NL" baseline="-25000" dirty="0"/>
              <a:t>2</a:t>
            </a:r>
            <a:r>
              <a:rPr lang="nl-NL" dirty="0"/>
              <a:t> in </a:t>
            </a:r>
            <a:r>
              <a:rPr lang="nl-NL" dirty="0" err="1"/>
              <a:t>permeaat</a:t>
            </a:r>
            <a:r>
              <a:rPr lang="nl-NL" dirty="0"/>
              <a:t> dus beperkte conditionering</a:t>
            </a:r>
          </a:p>
          <a:p>
            <a:pPr lvl="1"/>
            <a:r>
              <a:rPr lang="nl-NL" dirty="0" err="1"/>
              <a:t>NaOH</a:t>
            </a:r>
            <a:r>
              <a:rPr lang="nl-NL" dirty="0"/>
              <a:t> 0,25 </a:t>
            </a:r>
            <a:r>
              <a:rPr lang="nl-NL" dirty="0" err="1"/>
              <a:t>mmol</a:t>
            </a:r>
            <a:r>
              <a:rPr lang="nl-NL" dirty="0"/>
              <a:t>/L ≈ € 125.000 p/j</a:t>
            </a:r>
          </a:p>
          <a:p>
            <a:endParaRPr lang="nl-NL" dirty="0"/>
          </a:p>
        </p:txBody>
      </p:sp>
      <p:pic>
        <p:nvPicPr>
          <p:cNvPr id="2052" name="Picture 4" descr="http://4.bp.blogspot.com/_KC8wrXv33lY/SwwvRUb82GI/AAAAAAAAAB4/JTnUVy5A5vs/s1600/nanofiltrationCHART.gif">
            <a:extLst>
              <a:ext uri="{FF2B5EF4-FFF2-40B4-BE49-F238E27FC236}">
                <a16:creationId xmlns:a16="http://schemas.microsoft.com/office/drawing/2014/main" id="{0EAB8ADF-A862-48F5-BDD6-96BF5B401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928" y="836712"/>
            <a:ext cx="4637509" cy="2711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26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9D94ED-9690-4BB9-B244-B5A7212A03CB}"/>
              </a:ext>
            </a:extLst>
          </p:cNvPr>
          <p:cNvSpPr/>
          <p:nvPr/>
        </p:nvSpPr>
        <p:spPr>
          <a:xfrm>
            <a:off x="2695162" y="243598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WPJ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F2929D-C693-4009-BC3A-A59FAE3955AD}"/>
              </a:ext>
            </a:extLst>
          </p:cNvPr>
          <p:cNvSpPr/>
          <p:nvPr/>
        </p:nvSpPr>
        <p:spPr>
          <a:xfrm>
            <a:off x="2144036" y="1397537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CA3AA-DF9A-4652-94A1-94114870CAA1}"/>
              </a:ext>
            </a:extLst>
          </p:cNvPr>
          <p:cNvSpPr/>
          <p:nvPr/>
        </p:nvSpPr>
        <p:spPr>
          <a:xfrm>
            <a:off x="5399889" y="141156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UV/H2O2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981091-BC4A-4CB6-9362-7C6F7D3A103F}"/>
              </a:ext>
            </a:extLst>
          </p:cNvPr>
          <p:cNvSpPr/>
          <p:nvPr/>
        </p:nvSpPr>
        <p:spPr>
          <a:xfrm>
            <a:off x="5398513" y="2145284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reactor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49330A-DFC9-4F5F-BA5E-BBC458C2F570}"/>
              </a:ext>
            </a:extLst>
          </p:cNvPr>
          <p:cNvSpPr/>
          <p:nvPr/>
        </p:nvSpPr>
        <p:spPr>
          <a:xfrm>
            <a:off x="4736976" y="228484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WCB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4BE4F1-5D97-4652-BC83-3B876FF6B923}"/>
              </a:ext>
            </a:extLst>
          </p:cNvPr>
          <p:cNvSpPr/>
          <p:nvPr/>
        </p:nvSpPr>
        <p:spPr>
          <a:xfrm>
            <a:off x="5398513" y="2866630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Duin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25A862-95B4-4D2E-98CE-9BA051328E5C}"/>
              </a:ext>
            </a:extLst>
          </p:cNvPr>
          <p:cNvSpPr/>
          <p:nvPr/>
        </p:nvSpPr>
        <p:spPr>
          <a:xfrm>
            <a:off x="2715806" y="524609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CF0AF7-34B8-4A93-99EE-BB8F06FD4FBD}"/>
              </a:ext>
            </a:extLst>
          </p:cNvPr>
          <p:cNvSpPr/>
          <p:nvPr/>
        </p:nvSpPr>
        <p:spPr>
          <a:xfrm>
            <a:off x="2144036" y="2264399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HF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D99BDFA-167D-4A57-A078-1761CCBDE4E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168911" y="3414795"/>
            <a:ext cx="711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57E751-9F7E-4DD6-AF8A-AD428C86E859}"/>
              </a:ext>
            </a:extLst>
          </p:cNvPr>
          <p:cNvSpPr txBox="1"/>
          <p:nvPr/>
        </p:nvSpPr>
        <p:spPr>
          <a:xfrm>
            <a:off x="401798" y="3131261"/>
            <a:ext cx="1819929" cy="592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25" dirty="0">
                <a:solidFill>
                  <a:schemeClr val="tx1"/>
                </a:solidFill>
              </a:rPr>
              <a:t>Drinkwater, CO</a:t>
            </a:r>
            <a:r>
              <a:rPr lang="nl-NL" sz="1625" baseline="-25000" dirty="0">
                <a:solidFill>
                  <a:schemeClr val="tx1"/>
                </a:solidFill>
              </a:rPr>
              <a:t>2</a:t>
            </a:r>
            <a:r>
              <a:rPr lang="nl-NL" sz="1625" dirty="0">
                <a:solidFill>
                  <a:schemeClr val="tx1"/>
                </a:solidFill>
              </a:rPr>
              <a:t>, </a:t>
            </a:r>
            <a:r>
              <a:rPr lang="nl-NL" sz="1625" dirty="0" err="1">
                <a:solidFill>
                  <a:schemeClr val="tx1"/>
                </a:solidFill>
              </a:rPr>
              <a:t>NaOH</a:t>
            </a:r>
            <a:r>
              <a:rPr lang="nl-NL" sz="1625" dirty="0">
                <a:solidFill>
                  <a:schemeClr val="tx1"/>
                </a:solidFill>
              </a:rPr>
              <a:t> tot pH 10</a:t>
            </a: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73395716-A95F-4D8C-BB82-B813B412E92B}"/>
              </a:ext>
            </a:extLst>
          </p:cNvPr>
          <p:cNvSpPr/>
          <p:nvPr/>
        </p:nvSpPr>
        <p:spPr>
          <a:xfrm>
            <a:off x="2880561" y="3118560"/>
            <a:ext cx="409569" cy="59247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8" name="Verbindingslijn: gebogen 27">
            <a:extLst>
              <a:ext uri="{FF2B5EF4-FFF2-40B4-BE49-F238E27FC236}">
                <a16:creationId xmlns:a16="http://schemas.microsoft.com/office/drawing/2014/main" id="{28A8B410-DD4A-4F61-BB6E-86025D14E9E8}"/>
              </a:ext>
            </a:extLst>
          </p:cNvPr>
          <p:cNvCxnSpPr>
            <a:cxnSpLocks/>
            <a:stCxn id="6" idx="2"/>
            <a:endCxn id="25" idx="1"/>
          </p:cNvCxnSpPr>
          <p:nvPr/>
        </p:nvCxnSpPr>
        <p:spPr>
          <a:xfrm rot="5400000">
            <a:off x="1990584" y="4436252"/>
            <a:ext cx="1819984" cy="369540"/>
          </a:xfrm>
          <a:prstGeom prst="bentConnector4">
            <a:avLst>
              <a:gd name="adj1" fmla="val 42173"/>
              <a:gd name="adj2" fmla="val 161861"/>
            </a:avLst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63DA8E11-2BB2-48EA-A2CA-5922448332D2}"/>
              </a:ext>
            </a:extLst>
          </p:cNvPr>
          <p:cNvCxnSpPr>
            <a:cxnSpLocks/>
            <a:stCxn id="25" idx="2"/>
            <a:endCxn id="39" idx="0"/>
          </p:cNvCxnSpPr>
          <p:nvPr/>
        </p:nvCxnSpPr>
        <p:spPr>
          <a:xfrm flipH="1">
            <a:off x="3653409" y="5815932"/>
            <a:ext cx="3707" cy="149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24">
            <a:extLst>
              <a:ext uri="{FF2B5EF4-FFF2-40B4-BE49-F238E27FC236}">
                <a16:creationId xmlns:a16="http://schemas.microsoft.com/office/drawing/2014/main" id="{5A617DFE-56FC-4A27-B208-6B133A62C1AC}"/>
              </a:ext>
            </a:extLst>
          </p:cNvPr>
          <p:cNvSpPr/>
          <p:nvPr/>
        </p:nvSpPr>
        <p:spPr>
          <a:xfrm>
            <a:off x="2712099" y="596551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40" name="Straight Arrow Connector 2">
            <a:extLst>
              <a:ext uri="{FF2B5EF4-FFF2-40B4-BE49-F238E27FC236}">
                <a16:creationId xmlns:a16="http://schemas.microsoft.com/office/drawing/2014/main" id="{0EF523BC-BD0F-41DA-B6C3-380E2779162A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>
            <a:off x="6339823" y="2715120"/>
            <a:ext cx="0" cy="15151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2">
            <a:extLst>
              <a:ext uri="{FF2B5EF4-FFF2-40B4-BE49-F238E27FC236}">
                <a16:creationId xmlns:a16="http://schemas.microsoft.com/office/drawing/2014/main" id="{58804358-A907-4C34-877A-D216547CA044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flipH="1">
            <a:off x="6339823" y="1981399"/>
            <a:ext cx="1376" cy="163885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ingslijn: gebogen 45">
            <a:extLst>
              <a:ext uri="{FF2B5EF4-FFF2-40B4-BE49-F238E27FC236}">
                <a16:creationId xmlns:a16="http://schemas.microsoft.com/office/drawing/2014/main" id="{44B30BC8-F686-4B93-93D2-61A436D6580A}"/>
              </a:ext>
            </a:extLst>
          </p:cNvPr>
          <p:cNvCxnSpPr>
            <a:cxnSpLocks/>
            <a:stCxn id="23" idx="2"/>
            <a:endCxn id="25" idx="0"/>
          </p:cNvCxnSpPr>
          <p:nvPr/>
        </p:nvCxnSpPr>
        <p:spPr>
          <a:xfrm rot="5400000">
            <a:off x="4093655" y="2999928"/>
            <a:ext cx="1809630" cy="2682707"/>
          </a:xfrm>
          <a:prstGeom prst="bentConnector3">
            <a:avLst>
              <a:gd name="adj1" fmla="val 25026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2">
            <a:extLst>
              <a:ext uri="{FF2B5EF4-FFF2-40B4-BE49-F238E27FC236}">
                <a16:creationId xmlns:a16="http://schemas.microsoft.com/office/drawing/2014/main" id="{38F9ECF7-158C-4DCC-B7B2-078B85D341B4}"/>
              </a:ext>
            </a:extLst>
          </p:cNvPr>
          <p:cNvCxnSpPr>
            <a:cxnSpLocks/>
            <a:stCxn id="9" idx="2"/>
            <a:endCxn id="24" idx="0"/>
          </p:cNvCxnSpPr>
          <p:nvPr/>
        </p:nvCxnSpPr>
        <p:spPr>
          <a:xfrm>
            <a:off x="3085346" y="1967373"/>
            <a:ext cx="0" cy="297026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>
            <a:extLst>
              <a:ext uri="{FF2B5EF4-FFF2-40B4-BE49-F238E27FC236}">
                <a16:creationId xmlns:a16="http://schemas.microsoft.com/office/drawing/2014/main" id="{0D9DDE76-AFBE-4AC2-AFEA-59AD77AA63F1}"/>
              </a:ext>
            </a:extLst>
          </p:cNvPr>
          <p:cNvSpPr txBox="1"/>
          <p:nvPr/>
        </p:nvSpPr>
        <p:spPr>
          <a:xfrm>
            <a:off x="3557660" y="1959557"/>
            <a:ext cx="1046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Anti-</a:t>
            </a:r>
            <a:r>
              <a:rPr lang="nl-NL" sz="1000" dirty="0" err="1">
                <a:solidFill>
                  <a:schemeClr val="tx1"/>
                </a:solidFill>
              </a:rPr>
              <a:t>scalant</a:t>
            </a:r>
            <a:endParaRPr lang="nl-NL" sz="1000" dirty="0">
              <a:solidFill>
                <a:schemeClr val="tx1"/>
              </a:solidFill>
            </a:endParaRPr>
          </a:p>
        </p:txBody>
      </p:sp>
      <p:cxnSp>
        <p:nvCxnSpPr>
          <p:cNvPr id="56" name="Straight Arrow Connector 2">
            <a:extLst>
              <a:ext uri="{FF2B5EF4-FFF2-40B4-BE49-F238E27FC236}">
                <a16:creationId xmlns:a16="http://schemas.microsoft.com/office/drawing/2014/main" id="{E75F83B5-47A4-4EDE-8904-8782AD4E9228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3134375" y="2082668"/>
            <a:ext cx="423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Verbindingslijn: gebogen 61">
            <a:extLst>
              <a:ext uri="{FF2B5EF4-FFF2-40B4-BE49-F238E27FC236}">
                <a16:creationId xmlns:a16="http://schemas.microsoft.com/office/drawing/2014/main" id="{7622A47E-AB34-487B-9466-A03C3BFD498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5400000">
            <a:off x="3068859" y="829922"/>
            <a:ext cx="584103" cy="551127"/>
          </a:xfrm>
          <a:prstGeom prst="bentConnector3">
            <a:avLst>
              <a:gd name="adj1" fmla="val 51799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>
            <a:extLst>
              <a:ext uri="{FF2B5EF4-FFF2-40B4-BE49-F238E27FC236}">
                <a16:creationId xmlns:a16="http://schemas.microsoft.com/office/drawing/2014/main" id="{2D708ECB-4355-47BB-A78A-CF50CED37E02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4689772" y="-239865"/>
            <a:ext cx="598129" cy="2704726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ingslijn: gebogen 72">
            <a:extLst>
              <a:ext uri="{FF2B5EF4-FFF2-40B4-BE49-F238E27FC236}">
                <a16:creationId xmlns:a16="http://schemas.microsoft.com/office/drawing/2014/main" id="{1324EF18-D8E8-4674-B953-443F4EECB832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 rot="16200000" flipH="1">
            <a:off x="5703122" y="773485"/>
            <a:ext cx="613243" cy="662912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Verbindingslijn: gebogen 88">
            <a:extLst>
              <a:ext uri="{FF2B5EF4-FFF2-40B4-BE49-F238E27FC236}">
                <a16:creationId xmlns:a16="http://schemas.microsoft.com/office/drawing/2014/main" id="{09CFC8CA-F788-4557-A7C7-3147B98A9FB3}"/>
              </a:ext>
            </a:extLst>
          </p:cNvPr>
          <p:cNvCxnSpPr>
            <a:cxnSpLocks/>
            <a:stCxn id="20" idx="2"/>
            <a:endCxn id="23" idx="3"/>
          </p:cNvCxnSpPr>
          <p:nvPr/>
        </p:nvCxnSpPr>
        <p:spPr>
          <a:xfrm rot="16200000" flipH="1">
            <a:off x="5303096" y="1173511"/>
            <a:ext cx="2353228" cy="1602846"/>
          </a:xfrm>
          <a:prstGeom prst="bentConnector4">
            <a:avLst>
              <a:gd name="adj1" fmla="val 12682"/>
              <a:gd name="adj2" fmla="val 114262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24">
            <a:extLst>
              <a:ext uri="{FF2B5EF4-FFF2-40B4-BE49-F238E27FC236}">
                <a16:creationId xmlns:a16="http://schemas.microsoft.com/office/drawing/2014/main" id="{06D41D7D-9F12-4542-B569-4DFB1F8787E6}"/>
              </a:ext>
            </a:extLst>
          </p:cNvPr>
          <p:cNvSpPr/>
          <p:nvPr/>
        </p:nvSpPr>
        <p:spPr>
          <a:xfrm>
            <a:off x="5384351" y="5243898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PSM</a:t>
            </a:r>
          </a:p>
        </p:txBody>
      </p:sp>
      <p:cxnSp>
        <p:nvCxnSpPr>
          <p:cNvPr id="109" name="Verbindingslijn: gebogen 108">
            <a:extLst>
              <a:ext uri="{FF2B5EF4-FFF2-40B4-BE49-F238E27FC236}">
                <a16:creationId xmlns:a16="http://schemas.microsoft.com/office/drawing/2014/main" id="{CE162849-34B4-4603-8334-1DEC58B17C7F}"/>
              </a:ext>
            </a:extLst>
          </p:cNvPr>
          <p:cNvCxnSpPr>
            <a:cxnSpLocks/>
            <a:stCxn id="6" idx="2"/>
            <a:endCxn id="103" idx="3"/>
          </p:cNvCxnSpPr>
          <p:nvPr/>
        </p:nvCxnSpPr>
        <p:spPr>
          <a:xfrm rot="16200000" flipH="1">
            <a:off x="4267265" y="2529110"/>
            <a:ext cx="1817786" cy="4181625"/>
          </a:xfrm>
          <a:prstGeom prst="bentConnector4">
            <a:avLst>
              <a:gd name="adj1" fmla="val 42163"/>
              <a:gd name="adj2" fmla="val 105467"/>
            </a:avLst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ep 70">
            <a:extLst>
              <a:ext uri="{FF2B5EF4-FFF2-40B4-BE49-F238E27FC236}">
                <a16:creationId xmlns:a16="http://schemas.microsoft.com/office/drawing/2014/main" id="{1B85D45E-4F9A-4A7F-9A7A-D5E8B8E16934}"/>
              </a:ext>
            </a:extLst>
          </p:cNvPr>
          <p:cNvGrpSpPr/>
          <p:nvPr/>
        </p:nvGrpSpPr>
        <p:grpSpPr>
          <a:xfrm>
            <a:off x="2068669" y="313347"/>
            <a:ext cx="5798473" cy="5307504"/>
            <a:chOff x="2068669" y="313347"/>
            <a:chExt cx="5798473" cy="5307504"/>
          </a:xfrm>
        </p:grpSpPr>
        <p:sp>
          <p:nvSpPr>
            <p:cNvPr id="81" name="Tekstvak 80">
              <a:extLst>
                <a:ext uri="{FF2B5EF4-FFF2-40B4-BE49-F238E27FC236}">
                  <a16:creationId xmlns:a16="http://schemas.microsoft.com/office/drawing/2014/main" id="{A6097E5E-4C9E-4C8C-AC1D-AFACB9BEDC22}"/>
                </a:ext>
              </a:extLst>
            </p:cNvPr>
            <p:cNvSpPr txBox="1"/>
            <p:nvPr/>
          </p:nvSpPr>
          <p:spPr>
            <a:xfrm>
              <a:off x="2221856" y="328461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53</a:t>
              </a:r>
            </a:p>
          </p:txBody>
        </p:sp>
        <p:sp>
          <p:nvSpPr>
            <p:cNvPr id="82" name="Tekstvak 81">
              <a:extLst>
                <a:ext uri="{FF2B5EF4-FFF2-40B4-BE49-F238E27FC236}">
                  <a16:creationId xmlns:a16="http://schemas.microsoft.com/office/drawing/2014/main" id="{7DBC1BA2-0FA1-4163-B769-BE43EA6B1879}"/>
                </a:ext>
              </a:extLst>
            </p:cNvPr>
            <p:cNvSpPr txBox="1"/>
            <p:nvPr/>
          </p:nvSpPr>
          <p:spPr>
            <a:xfrm>
              <a:off x="6645089" y="313347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15</a:t>
              </a:r>
            </a:p>
          </p:txBody>
        </p:sp>
        <p:sp>
          <p:nvSpPr>
            <p:cNvPr id="83" name="Tekstvak 82">
              <a:extLst>
                <a:ext uri="{FF2B5EF4-FFF2-40B4-BE49-F238E27FC236}">
                  <a16:creationId xmlns:a16="http://schemas.microsoft.com/office/drawing/2014/main" id="{6EE8CF24-72ED-4C57-80ED-3F4AF42CEF96}"/>
                </a:ext>
              </a:extLst>
            </p:cNvPr>
            <p:cNvSpPr txBox="1"/>
            <p:nvPr/>
          </p:nvSpPr>
          <p:spPr>
            <a:xfrm>
              <a:off x="2591963" y="1025597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22</a:t>
              </a:r>
            </a:p>
          </p:txBody>
        </p:sp>
        <p:sp>
          <p:nvSpPr>
            <p:cNvPr id="84" name="Tekstvak 83">
              <a:extLst>
                <a:ext uri="{FF2B5EF4-FFF2-40B4-BE49-F238E27FC236}">
                  <a16:creationId xmlns:a16="http://schemas.microsoft.com/office/drawing/2014/main" id="{69DE5902-F39A-4E23-A7D0-1729ED6DEA8D}"/>
                </a:ext>
              </a:extLst>
            </p:cNvPr>
            <p:cNvSpPr txBox="1"/>
            <p:nvPr/>
          </p:nvSpPr>
          <p:spPr>
            <a:xfrm>
              <a:off x="2575909" y="1909481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20</a:t>
              </a:r>
            </a:p>
          </p:txBody>
        </p:sp>
        <p:sp>
          <p:nvSpPr>
            <p:cNvPr id="85" name="Tekstvak 84">
              <a:extLst>
                <a:ext uri="{FF2B5EF4-FFF2-40B4-BE49-F238E27FC236}">
                  <a16:creationId xmlns:a16="http://schemas.microsoft.com/office/drawing/2014/main" id="{D5B3FD7A-540F-434B-8275-6E00534CB546}"/>
                </a:ext>
              </a:extLst>
            </p:cNvPr>
            <p:cNvSpPr txBox="1"/>
            <p:nvPr/>
          </p:nvSpPr>
          <p:spPr>
            <a:xfrm>
              <a:off x="2559949" y="2769188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16</a:t>
              </a:r>
            </a:p>
          </p:txBody>
        </p:sp>
        <p:sp>
          <p:nvSpPr>
            <p:cNvPr id="86" name="Tekstvak 85">
              <a:extLst>
                <a:ext uri="{FF2B5EF4-FFF2-40B4-BE49-F238E27FC236}">
                  <a16:creationId xmlns:a16="http://schemas.microsoft.com/office/drawing/2014/main" id="{7CFE7D74-5B91-4CE5-9231-E4C5D908C902}"/>
                </a:ext>
              </a:extLst>
            </p:cNvPr>
            <p:cNvSpPr txBox="1"/>
            <p:nvPr/>
          </p:nvSpPr>
          <p:spPr>
            <a:xfrm>
              <a:off x="5816529" y="1059998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40</a:t>
              </a:r>
            </a:p>
          </p:txBody>
        </p:sp>
        <p:sp>
          <p:nvSpPr>
            <p:cNvPr id="99" name="Tekstvak 98">
              <a:extLst>
                <a:ext uri="{FF2B5EF4-FFF2-40B4-BE49-F238E27FC236}">
                  <a16:creationId xmlns:a16="http://schemas.microsoft.com/office/drawing/2014/main" id="{CFB43B49-1FCC-43E0-A513-3D2756303CC3}"/>
                </a:ext>
              </a:extLst>
            </p:cNvPr>
            <p:cNvSpPr txBox="1"/>
            <p:nvPr/>
          </p:nvSpPr>
          <p:spPr>
            <a:xfrm>
              <a:off x="7082201" y="768967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</a:t>
              </a:r>
            </a:p>
          </p:txBody>
        </p:sp>
        <p:sp>
          <p:nvSpPr>
            <p:cNvPr id="100" name="Tekstvak 99">
              <a:extLst>
                <a:ext uri="{FF2B5EF4-FFF2-40B4-BE49-F238E27FC236}">
                  <a16:creationId xmlns:a16="http://schemas.microsoft.com/office/drawing/2014/main" id="{A2BA17DE-A1ED-4D11-AD60-7C74F338C6B6}"/>
                </a:ext>
              </a:extLst>
            </p:cNvPr>
            <p:cNvSpPr txBox="1"/>
            <p:nvPr/>
          </p:nvSpPr>
          <p:spPr>
            <a:xfrm>
              <a:off x="3580239" y="4683573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14</a:t>
              </a:r>
            </a:p>
          </p:txBody>
        </p:sp>
        <p:sp>
          <p:nvSpPr>
            <p:cNvPr id="107" name="Tekstvak 106">
              <a:extLst>
                <a:ext uri="{FF2B5EF4-FFF2-40B4-BE49-F238E27FC236}">
                  <a16:creationId xmlns:a16="http://schemas.microsoft.com/office/drawing/2014/main" id="{175FA4C6-5664-4D2F-B2DF-12285C0DAB7B}"/>
                </a:ext>
              </a:extLst>
            </p:cNvPr>
            <p:cNvSpPr txBox="1"/>
            <p:nvPr/>
          </p:nvSpPr>
          <p:spPr>
            <a:xfrm>
              <a:off x="2068669" y="5220741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11</a:t>
              </a:r>
            </a:p>
          </p:txBody>
        </p:sp>
        <p:sp>
          <p:nvSpPr>
            <p:cNvPr id="108" name="Tekstvak 107">
              <a:extLst>
                <a:ext uri="{FF2B5EF4-FFF2-40B4-BE49-F238E27FC236}">
                  <a16:creationId xmlns:a16="http://schemas.microsoft.com/office/drawing/2014/main" id="{46150FD8-9819-43BB-8F79-89516D06B3A1}"/>
                </a:ext>
              </a:extLst>
            </p:cNvPr>
            <p:cNvSpPr txBox="1"/>
            <p:nvPr/>
          </p:nvSpPr>
          <p:spPr>
            <a:xfrm>
              <a:off x="7343848" y="5128706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5</a:t>
              </a:r>
            </a:p>
          </p:txBody>
        </p:sp>
        <p:sp>
          <p:nvSpPr>
            <p:cNvPr id="114" name="Tekstvak 113">
              <a:extLst>
                <a:ext uri="{FF2B5EF4-FFF2-40B4-BE49-F238E27FC236}">
                  <a16:creationId xmlns:a16="http://schemas.microsoft.com/office/drawing/2014/main" id="{059F1A56-5F6A-4B66-ADD9-19E7A48B14E9}"/>
                </a:ext>
              </a:extLst>
            </p:cNvPr>
            <p:cNvSpPr txBox="1"/>
            <p:nvPr/>
          </p:nvSpPr>
          <p:spPr>
            <a:xfrm>
              <a:off x="6280103" y="3454759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49</a:t>
              </a:r>
            </a:p>
          </p:txBody>
        </p:sp>
        <p:sp>
          <p:nvSpPr>
            <p:cNvPr id="116" name="Tekstvak 115">
              <a:extLst>
                <a:ext uri="{FF2B5EF4-FFF2-40B4-BE49-F238E27FC236}">
                  <a16:creationId xmlns:a16="http://schemas.microsoft.com/office/drawing/2014/main" id="{407FDA53-76BD-4721-BCE7-C42C10024FE1}"/>
                </a:ext>
              </a:extLst>
            </p:cNvPr>
            <p:cNvSpPr txBox="1"/>
            <p:nvPr/>
          </p:nvSpPr>
          <p:spPr>
            <a:xfrm>
              <a:off x="5817905" y="4674044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35</a:t>
              </a:r>
            </a:p>
          </p:txBody>
        </p:sp>
      </p:grpSp>
      <p:sp>
        <p:nvSpPr>
          <p:cNvPr id="120" name="Rectangle 24">
            <a:extLst>
              <a:ext uri="{FF2B5EF4-FFF2-40B4-BE49-F238E27FC236}">
                <a16:creationId xmlns:a16="http://schemas.microsoft.com/office/drawing/2014/main" id="{B2B354EF-A417-407B-8E61-A4E56D7019B7}"/>
              </a:ext>
            </a:extLst>
          </p:cNvPr>
          <p:cNvSpPr/>
          <p:nvPr/>
        </p:nvSpPr>
        <p:spPr>
          <a:xfrm>
            <a:off x="5389213" y="596744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08096C8D-F1FF-4D4E-B5ED-C637561E5081}"/>
              </a:ext>
            </a:extLst>
          </p:cNvPr>
          <p:cNvCxnSpPr>
            <a:cxnSpLocks/>
            <a:stCxn id="103" idx="2"/>
            <a:endCxn id="120" idx="0"/>
          </p:cNvCxnSpPr>
          <p:nvPr/>
        </p:nvCxnSpPr>
        <p:spPr>
          <a:xfrm>
            <a:off x="6325661" y="5813734"/>
            <a:ext cx="4862" cy="153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">
            <a:extLst>
              <a:ext uri="{FF2B5EF4-FFF2-40B4-BE49-F238E27FC236}">
                <a16:creationId xmlns:a16="http://schemas.microsoft.com/office/drawing/2014/main" id="{BF076794-CD00-45E9-A676-7F676F4DE91E}"/>
              </a:ext>
            </a:extLst>
          </p:cNvPr>
          <p:cNvCxnSpPr>
            <a:cxnSpLocks/>
            <a:stCxn id="24" idx="2"/>
            <a:endCxn id="6" idx="0"/>
          </p:cNvCxnSpPr>
          <p:nvPr/>
        </p:nvCxnSpPr>
        <p:spPr>
          <a:xfrm>
            <a:off x="3085346" y="2834235"/>
            <a:ext cx="0" cy="284325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2">
            <a:extLst>
              <a:ext uri="{FF2B5EF4-FFF2-40B4-BE49-F238E27FC236}">
                <a16:creationId xmlns:a16="http://schemas.microsoft.com/office/drawing/2014/main" id="{049ADB14-451C-4820-B908-D04C871B7A7D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1064568" y="2549317"/>
            <a:ext cx="1079468" cy="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kstvak 100">
            <a:extLst>
              <a:ext uri="{FF2B5EF4-FFF2-40B4-BE49-F238E27FC236}">
                <a16:creationId xmlns:a16="http://schemas.microsoft.com/office/drawing/2014/main" id="{D9562B1E-371E-462B-90AE-2ADCFDC079EA}"/>
              </a:ext>
            </a:extLst>
          </p:cNvPr>
          <p:cNvSpPr txBox="1"/>
          <p:nvPr/>
        </p:nvSpPr>
        <p:spPr>
          <a:xfrm>
            <a:off x="1202726" y="223413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FF0000"/>
                </a:solidFill>
              </a:rPr>
              <a:t>4</a:t>
            </a:r>
          </a:p>
        </p:txBody>
      </p:sp>
      <p:cxnSp>
        <p:nvCxnSpPr>
          <p:cNvPr id="126" name="Straight Arrow Connector 2">
            <a:extLst>
              <a:ext uri="{FF2B5EF4-FFF2-40B4-BE49-F238E27FC236}">
                <a16:creationId xmlns:a16="http://schemas.microsoft.com/office/drawing/2014/main" id="{2EAF3644-885C-4BCE-ADF0-A47004F56534}"/>
              </a:ext>
            </a:extLst>
          </p:cNvPr>
          <p:cNvCxnSpPr>
            <a:cxnSpLocks/>
            <a:stCxn id="23" idx="2"/>
            <a:endCxn id="103" idx="0"/>
          </p:cNvCxnSpPr>
          <p:nvPr/>
        </p:nvCxnSpPr>
        <p:spPr>
          <a:xfrm flipH="1">
            <a:off x="6325661" y="3436466"/>
            <a:ext cx="14162" cy="1807432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2">
            <a:extLst>
              <a:ext uri="{FF2B5EF4-FFF2-40B4-BE49-F238E27FC236}">
                <a16:creationId xmlns:a16="http://schemas.microsoft.com/office/drawing/2014/main" id="{B27F30C7-67EB-49A2-AACC-882B660F0549}"/>
              </a:ext>
            </a:extLst>
          </p:cNvPr>
          <p:cNvCxnSpPr>
            <a:cxnSpLocks/>
            <a:stCxn id="9" idx="3"/>
            <a:endCxn id="18" idx="1"/>
          </p:cNvCxnSpPr>
          <p:nvPr/>
        </p:nvCxnSpPr>
        <p:spPr>
          <a:xfrm>
            <a:off x="4026656" y="1682455"/>
            <a:ext cx="1373233" cy="14026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kstvak 136">
            <a:extLst>
              <a:ext uri="{FF2B5EF4-FFF2-40B4-BE49-F238E27FC236}">
                <a16:creationId xmlns:a16="http://schemas.microsoft.com/office/drawing/2014/main" id="{DF4A35EA-B145-4AD6-8847-E37E0D69C9F0}"/>
              </a:ext>
            </a:extLst>
          </p:cNvPr>
          <p:cNvSpPr txBox="1"/>
          <p:nvPr/>
        </p:nvSpPr>
        <p:spPr>
          <a:xfrm>
            <a:off x="4475329" y="135715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62712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9D94ED-9690-4BB9-B244-B5A7212A03CB}"/>
              </a:ext>
            </a:extLst>
          </p:cNvPr>
          <p:cNvSpPr/>
          <p:nvPr/>
        </p:nvSpPr>
        <p:spPr>
          <a:xfrm>
            <a:off x="2695162" y="243598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WPJ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F2929D-C693-4009-BC3A-A59FAE3955AD}"/>
              </a:ext>
            </a:extLst>
          </p:cNvPr>
          <p:cNvSpPr/>
          <p:nvPr/>
        </p:nvSpPr>
        <p:spPr>
          <a:xfrm>
            <a:off x="2144036" y="1397537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CA3AA-DF9A-4652-94A1-94114870CAA1}"/>
              </a:ext>
            </a:extLst>
          </p:cNvPr>
          <p:cNvSpPr/>
          <p:nvPr/>
        </p:nvSpPr>
        <p:spPr>
          <a:xfrm>
            <a:off x="5399889" y="141156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UV/H2O2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981091-BC4A-4CB6-9362-7C6F7D3A103F}"/>
              </a:ext>
            </a:extLst>
          </p:cNvPr>
          <p:cNvSpPr/>
          <p:nvPr/>
        </p:nvSpPr>
        <p:spPr>
          <a:xfrm>
            <a:off x="5398513" y="2145284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reactor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49330A-DFC9-4F5F-BA5E-BBC458C2F570}"/>
              </a:ext>
            </a:extLst>
          </p:cNvPr>
          <p:cNvSpPr/>
          <p:nvPr/>
        </p:nvSpPr>
        <p:spPr>
          <a:xfrm>
            <a:off x="4736976" y="228484"/>
            <a:ext cx="1882621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WCB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4BE4F1-5D97-4652-BC83-3B876FF6B923}"/>
              </a:ext>
            </a:extLst>
          </p:cNvPr>
          <p:cNvSpPr/>
          <p:nvPr/>
        </p:nvSpPr>
        <p:spPr>
          <a:xfrm>
            <a:off x="5398513" y="2866630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Duin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25A862-95B4-4D2E-98CE-9BA051328E5C}"/>
              </a:ext>
            </a:extLst>
          </p:cNvPr>
          <p:cNvSpPr/>
          <p:nvPr/>
        </p:nvSpPr>
        <p:spPr>
          <a:xfrm>
            <a:off x="2715806" y="5246096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CF0AF7-34B8-4A93-99EE-BB8F06FD4FBD}"/>
              </a:ext>
            </a:extLst>
          </p:cNvPr>
          <p:cNvSpPr/>
          <p:nvPr/>
        </p:nvSpPr>
        <p:spPr>
          <a:xfrm>
            <a:off x="2144036" y="2264399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NF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D99BDFA-167D-4A57-A078-1761CCBDE4E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168911" y="3635259"/>
            <a:ext cx="711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73395716-A95F-4D8C-BB82-B813B412E92B}"/>
              </a:ext>
            </a:extLst>
          </p:cNvPr>
          <p:cNvSpPr/>
          <p:nvPr/>
        </p:nvSpPr>
        <p:spPr>
          <a:xfrm>
            <a:off x="2880561" y="3339024"/>
            <a:ext cx="409569" cy="59247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8" name="Verbindingslijn: gebogen 27">
            <a:extLst>
              <a:ext uri="{FF2B5EF4-FFF2-40B4-BE49-F238E27FC236}">
                <a16:creationId xmlns:a16="http://schemas.microsoft.com/office/drawing/2014/main" id="{28A8B410-DD4A-4F61-BB6E-86025D14E9E8}"/>
              </a:ext>
            </a:extLst>
          </p:cNvPr>
          <p:cNvCxnSpPr>
            <a:cxnSpLocks/>
            <a:stCxn id="6" idx="2"/>
            <a:endCxn id="25" idx="1"/>
          </p:cNvCxnSpPr>
          <p:nvPr/>
        </p:nvCxnSpPr>
        <p:spPr>
          <a:xfrm rot="5400000">
            <a:off x="2100816" y="4546484"/>
            <a:ext cx="1599520" cy="369540"/>
          </a:xfrm>
          <a:prstGeom prst="bentConnector4">
            <a:avLst>
              <a:gd name="adj1" fmla="val 41094"/>
              <a:gd name="adj2" fmla="val 161861"/>
            </a:avLst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63DA8E11-2BB2-48EA-A2CA-5922448332D2}"/>
              </a:ext>
            </a:extLst>
          </p:cNvPr>
          <p:cNvCxnSpPr>
            <a:cxnSpLocks/>
            <a:stCxn id="25" idx="2"/>
            <a:endCxn id="39" idx="0"/>
          </p:cNvCxnSpPr>
          <p:nvPr/>
        </p:nvCxnSpPr>
        <p:spPr>
          <a:xfrm flipH="1">
            <a:off x="3653409" y="5815932"/>
            <a:ext cx="3707" cy="149581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24">
            <a:extLst>
              <a:ext uri="{FF2B5EF4-FFF2-40B4-BE49-F238E27FC236}">
                <a16:creationId xmlns:a16="http://schemas.microsoft.com/office/drawing/2014/main" id="{5A617DFE-56FC-4A27-B208-6B133A62C1AC}"/>
              </a:ext>
            </a:extLst>
          </p:cNvPr>
          <p:cNvSpPr/>
          <p:nvPr/>
        </p:nvSpPr>
        <p:spPr>
          <a:xfrm>
            <a:off x="2712099" y="596551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40" name="Straight Arrow Connector 2">
            <a:extLst>
              <a:ext uri="{FF2B5EF4-FFF2-40B4-BE49-F238E27FC236}">
                <a16:creationId xmlns:a16="http://schemas.microsoft.com/office/drawing/2014/main" id="{0EF523BC-BD0F-41DA-B6C3-380E2779162A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>
            <a:off x="6339823" y="2715120"/>
            <a:ext cx="0" cy="151510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2">
            <a:extLst>
              <a:ext uri="{FF2B5EF4-FFF2-40B4-BE49-F238E27FC236}">
                <a16:creationId xmlns:a16="http://schemas.microsoft.com/office/drawing/2014/main" id="{58804358-A907-4C34-877A-D216547CA044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flipH="1">
            <a:off x="6339823" y="1981399"/>
            <a:ext cx="1376" cy="163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ingslijn: gebogen 45">
            <a:extLst>
              <a:ext uri="{FF2B5EF4-FFF2-40B4-BE49-F238E27FC236}">
                <a16:creationId xmlns:a16="http://schemas.microsoft.com/office/drawing/2014/main" id="{44B30BC8-F686-4B93-93D2-61A436D6580A}"/>
              </a:ext>
            </a:extLst>
          </p:cNvPr>
          <p:cNvCxnSpPr>
            <a:cxnSpLocks/>
            <a:stCxn id="23" idx="2"/>
            <a:endCxn id="25" idx="0"/>
          </p:cNvCxnSpPr>
          <p:nvPr/>
        </p:nvCxnSpPr>
        <p:spPr>
          <a:xfrm rot="5400000">
            <a:off x="4093655" y="2999928"/>
            <a:ext cx="1809630" cy="2682707"/>
          </a:xfrm>
          <a:prstGeom prst="bentConnector3">
            <a:avLst>
              <a:gd name="adj1" fmla="val 25026"/>
            </a:avLst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2">
            <a:extLst>
              <a:ext uri="{FF2B5EF4-FFF2-40B4-BE49-F238E27FC236}">
                <a16:creationId xmlns:a16="http://schemas.microsoft.com/office/drawing/2014/main" id="{38F9ECF7-158C-4DCC-B7B2-078B85D341B4}"/>
              </a:ext>
            </a:extLst>
          </p:cNvPr>
          <p:cNvCxnSpPr>
            <a:cxnSpLocks/>
            <a:stCxn id="9" idx="2"/>
            <a:endCxn id="24" idx="0"/>
          </p:cNvCxnSpPr>
          <p:nvPr/>
        </p:nvCxnSpPr>
        <p:spPr>
          <a:xfrm>
            <a:off x="3085346" y="1967373"/>
            <a:ext cx="0" cy="297026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>
            <a:extLst>
              <a:ext uri="{FF2B5EF4-FFF2-40B4-BE49-F238E27FC236}">
                <a16:creationId xmlns:a16="http://schemas.microsoft.com/office/drawing/2014/main" id="{0D9DDE76-AFBE-4AC2-AFEA-59AD77AA63F1}"/>
              </a:ext>
            </a:extLst>
          </p:cNvPr>
          <p:cNvSpPr txBox="1"/>
          <p:nvPr/>
        </p:nvSpPr>
        <p:spPr>
          <a:xfrm>
            <a:off x="3557660" y="1959557"/>
            <a:ext cx="1046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00" dirty="0">
                <a:solidFill>
                  <a:schemeClr val="tx1"/>
                </a:solidFill>
              </a:rPr>
              <a:t>Anti-</a:t>
            </a:r>
            <a:r>
              <a:rPr lang="nl-NL" sz="1000" dirty="0" err="1">
                <a:solidFill>
                  <a:schemeClr val="tx1"/>
                </a:solidFill>
              </a:rPr>
              <a:t>scalant</a:t>
            </a:r>
            <a:endParaRPr lang="nl-NL" sz="1000" dirty="0">
              <a:solidFill>
                <a:schemeClr val="tx1"/>
              </a:solidFill>
            </a:endParaRPr>
          </a:p>
        </p:txBody>
      </p:sp>
      <p:cxnSp>
        <p:nvCxnSpPr>
          <p:cNvPr id="56" name="Straight Arrow Connector 2">
            <a:extLst>
              <a:ext uri="{FF2B5EF4-FFF2-40B4-BE49-F238E27FC236}">
                <a16:creationId xmlns:a16="http://schemas.microsoft.com/office/drawing/2014/main" id="{E75F83B5-47A4-4EDE-8904-8782AD4E9228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3134375" y="2082668"/>
            <a:ext cx="423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Verbindingslijn: gebogen 61">
            <a:extLst>
              <a:ext uri="{FF2B5EF4-FFF2-40B4-BE49-F238E27FC236}">
                <a16:creationId xmlns:a16="http://schemas.microsoft.com/office/drawing/2014/main" id="{7622A47E-AB34-487B-9466-A03C3BFD498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5400000">
            <a:off x="3068859" y="829922"/>
            <a:ext cx="584103" cy="551127"/>
          </a:xfrm>
          <a:prstGeom prst="bentConnector3">
            <a:avLst>
              <a:gd name="adj1" fmla="val 51799"/>
            </a:avLst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>
            <a:extLst>
              <a:ext uri="{FF2B5EF4-FFF2-40B4-BE49-F238E27FC236}">
                <a16:creationId xmlns:a16="http://schemas.microsoft.com/office/drawing/2014/main" id="{2D708ECB-4355-47BB-A78A-CF50CED37E02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4689772" y="-239865"/>
            <a:ext cx="598129" cy="2704726"/>
          </a:xfrm>
          <a:prstGeom prst="bentConnector3">
            <a:avLst>
              <a:gd name="adj1" fmla="val 50000"/>
            </a:avLst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ingslijn: gebogen 72">
            <a:extLst>
              <a:ext uri="{FF2B5EF4-FFF2-40B4-BE49-F238E27FC236}">
                <a16:creationId xmlns:a16="http://schemas.microsoft.com/office/drawing/2014/main" id="{1324EF18-D8E8-4674-B953-443F4EECB832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 rot="16200000" flipH="1">
            <a:off x="5703122" y="773485"/>
            <a:ext cx="613243" cy="66291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Verbindingslijn: gebogen 88">
            <a:extLst>
              <a:ext uri="{FF2B5EF4-FFF2-40B4-BE49-F238E27FC236}">
                <a16:creationId xmlns:a16="http://schemas.microsoft.com/office/drawing/2014/main" id="{09CFC8CA-F788-4557-A7C7-3147B98A9FB3}"/>
              </a:ext>
            </a:extLst>
          </p:cNvPr>
          <p:cNvCxnSpPr>
            <a:cxnSpLocks/>
            <a:stCxn id="20" idx="2"/>
            <a:endCxn id="23" idx="3"/>
          </p:cNvCxnSpPr>
          <p:nvPr/>
        </p:nvCxnSpPr>
        <p:spPr>
          <a:xfrm rot="16200000" flipH="1">
            <a:off x="5303096" y="1173511"/>
            <a:ext cx="2353228" cy="1602846"/>
          </a:xfrm>
          <a:prstGeom prst="bentConnector4">
            <a:avLst>
              <a:gd name="adj1" fmla="val 12682"/>
              <a:gd name="adj2" fmla="val 114262"/>
            </a:avLst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24">
            <a:extLst>
              <a:ext uri="{FF2B5EF4-FFF2-40B4-BE49-F238E27FC236}">
                <a16:creationId xmlns:a16="http://schemas.microsoft.com/office/drawing/2014/main" id="{06D41D7D-9F12-4542-B569-4DFB1F8787E6}"/>
              </a:ext>
            </a:extLst>
          </p:cNvPr>
          <p:cNvSpPr/>
          <p:nvPr/>
        </p:nvSpPr>
        <p:spPr>
          <a:xfrm>
            <a:off x="5384351" y="5243898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PSM</a:t>
            </a:r>
          </a:p>
        </p:txBody>
      </p:sp>
      <p:cxnSp>
        <p:nvCxnSpPr>
          <p:cNvPr id="109" name="Verbindingslijn: gebogen 108">
            <a:extLst>
              <a:ext uri="{FF2B5EF4-FFF2-40B4-BE49-F238E27FC236}">
                <a16:creationId xmlns:a16="http://schemas.microsoft.com/office/drawing/2014/main" id="{CE162849-34B4-4603-8334-1DEC58B17C7F}"/>
              </a:ext>
            </a:extLst>
          </p:cNvPr>
          <p:cNvCxnSpPr>
            <a:cxnSpLocks/>
            <a:stCxn id="6" idx="2"/>
            <a:endCxn id="103" idx="3"/>
          </p:cNvCxnSpPr>
          <p:nvPr/>
        </p:nvCxnSpPr>
        <p:spPr>
          <a:xfrm rot="16200000" flipH="1">
            <a:off x="4377497" y="2639342"/>
            <a:ext cx="1597322" cy="4181625"/>
          </a:xfrm>
          <a:prstGeom prst="bentConnector4">
            <a:avLst>
              <a:gd name="adj1" fmla="val 41081"/>
              <a:gd name="adj2" fmla="val 105467"/>
            </a:avLst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ep 70">
            <a:extLst>
              <a:ext uri="{FF2B5EF4-FFF2-40B4-BE49-F238E27FC236}">
                <a16:creationId xmlns:a16="http://schemas.microsoft.com/office/drawing/2014/main" id="{1B85D45E-4F9A-4A7F-9A7A-D5E8B8E16934}"/>
              </a:ext>
            </a:extLst>
          </p:cNvPr>
          <p:cNvGrpSpPr/>
          <p:nvPr/>
        </p:nvGrpSpPr>
        <p:grpSpPr>
          <a:xfrm>
            <a:off x="1984843" y="313347"/>
            <a:ext cx="5882299" cy="5307504"/>
            <a:chOff x="1984843" y="313347"/>
            <a:chExt cx="5882299" cy="5307504"/>
          </a:xfrm>
        </p:grpSpPr>
        <p:sp>
          <p:nvSpPr>
            <p:cNvPr id="81" name="Tekstvak 80">
              <a:extLst>
                <a:ext uri="{FF2B5EF4-FFF2-40B4-BE49-F238E27FC236}">
                  <a16:creationId xmlns:a16="http://schemas.microsoft.com/office/drawing/2014/main" id="{A6097E5E-4C9E-4C8C-AC1D-AFACB9BEDC22}"/>
                </a:ext>
              </a:extLst>
            </p:cNvPr>
            <p:cNvSpPr txBox="1"/>
            <p:nvPr/>
          </p:nvSpPr>
          <p:spPr>
            <a:xfrm>
              <a:off x="1984843" y="328461"/>
              <a:ext cx="7603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53</a:t>
              </a:r>
              <a:r>
                <a:rPr lang="nl-NL" b="1" dirty="0">
                  <a:solidFill>
                    <a:srgbClr val="92D050"/>
                  </a:solidFill>
                </a:rPr>
                <a:t>+6</a:t>
              </a:r>
            </a:p>
          </p:txBody>
        </p:sp>
        <p:sp>
          <p:nvSpPr>
            <p:cNvPr id="82" name="Tekstvak 81">
              <a:extLst>
                <a:ext uri="{FF2B5EF4-FFF2-40B4-BE49-F238E27FC236}">
                  <a16:creationId xmlns:a16="http://schemas.microsoft.com/office/drawing/2014/main" id="{7DBC1BA2-0FA1-4163-B769-BE43EA6B1879}"/>
                </a:ext>
              </a:extLst>
            </p:cNvPr>
            <p:cNvSpPr txBox="1"/>
            <p:nvPr/>
          </p:nvSpPr>
          <p:spPr>
            <a:xfrm>
              <a:off x="6645089" y="313347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15</a:t>
              </a:r>
            </a:p>
          </p:txBody>
        </p:sp>
        <p:sp>
          <p:nvSpPr>
            <p:cNvPr id="83" name="Tekstvak 82">
              <a:extLst>
                <a:ext uri="{FF2B5EF4-FFF2-40B4-BE49-F238E27FC236}">
                  <a16:creationId xmlns:a16="http://schemas.microsoft.com/office/drawing/2014/main" id="{6EE8CF24-72ED-4C57-80ED-3F4AF42CEF96}"/>
                </a:ext>
              </a:extLst>
            </p:cNvPr>
            <p:cNvSpPr txBox="1"/>
            <p:nvPr/>
          </p:nvSpPr>
          <p:spPr>
            <a:xfrm>
              <a:off x="2591963" y="1025597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22</a:t>
              </a:r>
            </a:p>
          </p:txBody>
        </p:sp>
        <p:sp>
          <p:nvSpPr>
            <p:cNvPr id="84" name="Tekstvak 83">
              <a:extLst>
                <a:ext uri="{FF2B5EF4-FFF2-40B4-BE49-F238E27FC236}">
                  <a16:creationId xmlns:a16="http://schemas.microsoft.com/office/drawing/2014/main" id="{69DE5902-F39A-4E23-A7D0-1729ED6DEA8D}"/>
                </a:ext>
              </a:extLst>
            </p:cNvPr>
            <p:cNvSpPr txBox="1"/>
            <p:nvPr/>
          </p:nvSpPr>
          <p:spPr>
            <a:xfrm>
              <a:off x="2575909" y="1909481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20</a:t>
              </a:r>
            </a:p>
          </p:txBody>
        </p:sp>
        <p:sp>
          <p:nvSpPr>
            <p:cNvPr id="85" name="Tekstvak 84">
              <a:extLst>
                <a:ext uri="{FF2B5EF4-FFF2-40B4-BE49-F238E27FC236}">
                  <a16:creationId xmlns:a16="http://schemas.microsoft.com/office/drawing/2014/main" id="{D5B3FD7A-540F-434B-8275-6E00534CB546}"/>
                </a:ext>
              </a:extLst>
            </p:cNvPr>
            <p:cNvSpPr txBox="1"/>
            <p:nvPr/>
          </p:nvSpPr>
          <p:spPr>
            <a:xfrm>
              <a:off x="2352063" y="2766837"/>
              <a:ext cx="861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16+</a:t>
              </a:r>
              <a:r>
                <a:rPr lang="nl-NL" b="1" dirty="0">
                  <a:solidFill>
                    <a:srgbClr val="92D050"/>
                  </a:solidFill>
                </a:rPr>
                <a:t>2</a:t>
              </a:r>
            </a:p>
          </p:txBody>
        </p:sp>
        <p:sp>
          <p:nvSpPr>
            <p:cNvPr id="86" name="Tekstvak 85">
              <a:extLst>
                <a:ext uri="{FF2B5EF4-FFF2-40B4-BE49-F238E27FC236}">
                  <a16:creationId xmlns:a16="http://schemas.microsoft.com/office/drawing/2014/main" id="{7CFE7D74-5B91-4CE5-9231-E4C5D908C902}"/>
                </a:ext>
              </a:extLst>
            </p:cNvPr>
            <p:cNvSpPr txBox="1"/>
            <p:nvPr/>
          </p:nvSpPr>
          <p:spPr>
            <a:xfrm>
              <a:off x="5579965" y="1059998"/>
              <a:ext cx="7598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40</a:t>
              </a:r>
              <a:r>
                <a:rPr lang="nl-NL" b="1" dirty="0">
                  <a:solidFill>
                    <a:srgbClr val="92D050"/>
                  </a:solidFill>
                </a:rPr>
                <a:t>+6</a:t>
              </a:r>
            </a:p>
          </p:txBody>
        </p:sp>
        <p:sp>
          <p:nvSpPr>
            <p:cNvPr id="99" name="Tekstvak 98">
              <a:extLst>
                <a:ext uri="{FF2B5EF4-FFF2-40B4-BE49-F238E27FC236}">
                  <a16:creationId xmlns:a16="http://schemas.microsoft.com/office/drawing/2014/main" id="{CFB43B49-1FCC-43E0-A513-3D2756303CC3}"/>
                </a:ext>
              </a:extLst>
            </p:cNvPr>
            <p:cNvSpPr txBox="1"/>
            <p:nvPr/>
          </p:nvSpPr>
          <p:spPr>
            <a:xfrm>
              <a:off x="7087605" y="789694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</a:t>
              </a:r>
            </a:p>
          </p:txBody>
        </p:sp>
        <p:sp>
          <p:nvSpPr>
            <p:cNvPr id="100" name="Tekstvak 99">
              <a:extLst>
                <a:ext uri="{FF2B5EF4-FFF2-40B4-BE49-F238E27FC236}">
                  <a16:creationId xmlns:a16="http://schemas.microsoft.com/office/drawing/2014/main" id="{A2BA17DE-A1ED-4D11-AD60-7C74F338C6B6}"/>
                </a:ext>
              </a:extLst>
            </p:cNvPr>
            <p:cNvSpPr txBox="1"/>
            <p:nvPr/>
          </p:nvSpPr>
          <p:spPr>
            <a:xfrm>
              <a:off x="3580239" y="4683573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14</a:t>
              </a:r>
            </a:p>
          </p:txBody>
        </p:sp>
        <p:sp>
          <p:nvSpPr>
            <p:cNvPr id="107" name="Tekstvak 106">
              <a:extLst>
                <a:ext uri="{FF2B5EF4-FFF2-40B4-BE49-F238E27FC236}">
                  <a16:creationId xmlns:a16="http://schemas.microsoft.com/office/drawing/2014/main" id="{175FA4C6-5664-4D2F-B2DF-12285C0DAB7B}"/>
                </a:ext>
              </a:extLst>
            </p:cNvPr>
            <p:cNvSpPr txBox="1"/>
            <p:nvPr/>
          </p:nvSpPr>
          <p:spPr>
            <a:xfrm>
              <a:off x="2068669" y="5220741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11</a:t>
              </a:r>
            </a:p>
          </p:txBody>
        </p:sp>
        <p:sp>
          <p:nvSpPr>
            <p:cNvPr id="108" name="Tekstvak 107">
              <a:extLst>
                <a:ext uri="{FF2B5EF4-FFF2-40B4-BE49-F238E27FC236}">
                  <a16:creationId xmlns:a16="http://schemas.microsoft.com/office/drawing/2014/main" id="{46150FD8-9819-43BB-8F79-89516D06B3A1}"/>
                </a:ext>
              </a:extLst>
            </p:cNvPr>
            <p:cNvSpPr txBox="1"/>
            <p:nvPr/>
          </p:nvSpPr>
          <p:spPr>
            <a:xfrm>
              <a:off x="7343848" y="5128706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5</a:t>
              </a:r>
            </a:p>
          </p:txBody>
        </p:sp>
        <p:sp>
          <p:nvSpPr>
            <p:cNvPr id="114" name="Tekstvak 113">
              <a:extLst>
                <a:ext uri="{FF2B5EF4-FFF2-40B4-BE49-F238E27FC236}">
                  <a16:creationId xmlns:a16="http://schemas.microsoft.com/office/drawing/2014/main" id="{059F1A56-5F6A-4B66-ADD9-19E7A48B14E9}"/>
                </a:ext>
              </a:extLst>
            </p:cNvPr>
            <p:cNvSpPr txBox="1"/>
            <p:nvPr/>
          </p:nvSpPr>
          <p:spPr>
            <a:xfrm>
              <a:off x="6233388" y="3590175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49</a:t>
              </a:r>
            </a:p>
          </p:txBody>
        </p:sp>
        <p:sp>
          <p:nvSpPr>
            <p:cNvPr id="116" name="Tekstvak 115">
              <a:extLst>
                <a:ext uri="{FF2B5EF4-FFF2-40B4-BE49-F238E27FC236}">
                  <a16:creationId xmlns:a16="http://schemas.microsoft.com/office/drawing/2014/main" id="{407FDA53-76BD-4721-BCE7-C42C10024FE1}"/>
                </a:ext>
              </a:extLst>
            </p:cNvPr>
            <p:cNvSpPr txBox="1"/>
            <p:nvPr/>
          </p:nvSpPr>
          <p:spPr>
            <a:xfrm>
              <a:off x="5817905" y="4674044"/>
              <a:ext cx="523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b="1" dirty="0">
                  <a:solidFill>
                    <a:srgbClr val="002060"/>
                  </a:solidFill>
                </a:rPr>
                <a:t>35</a:t>
              </a:r>
            </a:p>
          </p:txBody>
        </p:sp>
      </p:grpSp>
      <p:sp>
        <p:nvSpPr>
          <p:cNvPr id="120" name="Rectangle 24">
            <a:extLst>
              <a:ext uri="{FF2B5EF4-FFF2-40B4-BE49-F238E27FC236}">
                <a16:creationId xmlns:a16="http://schemas.microsoft.com/office/drawing/2014/main" id="{B2B354EF-A417-407B-8E61-A4E56D7019B7}"/>
              </a:ext>
            </a:extLst>
          </p:cNvPr>
          <p:cNvSpPr/>
          <p:nvPr/>
        </p:nvSpPr>
        <p:spPr>
          <a:xfrm>
            <a:off x="5389213" y="5967443"/>
            <a:ext cx="1882620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08096C8D-F1FF-4D4E-B5ED-C637561E5081}"/>
              </a:ext>
            </a:extLst>
          </p:cNvPr>
          <p:cNvCxnSpPr>
            <a:cxnSpLocks/>
            <a:stCxn id="103" idx="2"/>
            <a:endCxn id="120" idx="0"/>
          </p:cNvCxnSpPr>
          <p:nvPr/>
        </p:nvCxnSpPr>
        <p:spPr>
          <a:xfrm>
            <a:off x="6325661" y="5813734"/>
            <a:ext cx="4862" cy="153709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">
            <a:extLst>
              <a:ext uri="{FF2B5EF4-FFF2-40B4-BE49-F238E27FC236}">
                <a16:creationId xmlns:a16="http://schemas.microsoft.com/office/drawing/2014/main" id="{BF076794-CD00-45E9-A676-7F676F4DE91E}"/>
              </a:ext>
            </a:extLst>
          </p:cNvPr>
          <p:cNvCxnSpPr>
            <a:cxnSpLocks/>
            <a:stCxn id="24" idx="2"/>
            <a:endCxn id="6" idx="0"/>
          </p:cNvCxnSpPr>
          <p:nvPr/>
        </p:nvCxnSpPr>
        <p:spPr>
          <a:xfrm>
            <a:off x="3085346" y="2834235"/>
            <a:ext cx="0" cy="504789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2">
            <a:extLst>
              <a:ext uri="{FF2B5EF4-FFF2-40B4-BE49-F238E27FC236}">
                <a16:creationId xmlns:a16="http://schemas.microsoft.com/office/drawing/2014/main" id="{049ADB14-451C-4820-B908-D04C871B7A7D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1064568" y="2549317"/>
            <a:ext cx="107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kstvak 100">
            <a:extLst>
              <a:ext uri="{FF2B5EF4-FFF2-40B4-BE49-F238E27FC236}">
                <a16:creationId xmlns:a16="http://schemas.microsoft.com/office/drawing/2014/main" id="{D9562B1E-371E-462B-90AE-2ADCFDC079EA}"/>
              </a:ext>
            </a:extLst>
          </p:cNvPr>
          <p:cNvSpPr txBox="1"/>
          <p:nvPr/>
        </p:nvSpPr>
        <p:spPr>
          <a:xfrm>
            <a:off x="1202726" y="223413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26" name="Straight Arrow Connector 2">
            <a:extLst>
              <a:ext uri="{FF2B5EF4-FFF2-40B4-BE49-F238E27FC236}">
                <a16:creationId xmlns:a16="http://schemas.microsoft.com/office/drawing/2014/main" id="{2EAF3644-885C-4BCE-ADF0-A47004F56534}"/>
              </a:ext>
            </a:extLst>
          </p:cNvPr>
          <p:cNvCxnSpPr>
            <a:cxnSpLocks/>
            <a:stCxn id="23" idx="2"/>
            <a:endCxn id="103" idx="0"/>
          </p:cNvCxnSpPr>
          <p:nvPr/>
        </p:nvCxnSpPr>
        <p:spPr>
          <a:xfrm flipH="1">
            <a:off x="6325661" y="3436466"/>
            <a:ext cx="14162" cy="1807432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2">
            <a:extLst>
              <a:ext uri="{FF2B5EF4-FFF2-40B4-BE49-F238E27FC236}">
                <a16:creationId xmlns:a16="http://schemas.microsoft.com/office/drawing/2014/main" id="{B27F30C7-67EB-49A2-AACC-882B660F0549}"/>
              </a:ext>
            </a:extLst>
          </p:cNvPr>
          <p:cNvCxnSpPr>
            <a:cxnSpLocks/>
            <a:stCxn id="9" idx="3"/>
            <a:endCxn id="18" idx="1"/>
          </p:cNvCxnSpPr>
          <p:nvPr/>
        </p:nvCxnSpPr>
        <p:spPr>
          <a:xfrm>
            <a:off x="4026656" y="1682455"/>
            <a:ext cx="1373233" cy="14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kstvak 136">
            <a:extLst>
              <a:ext uri="{FF2B5EF4-FFF2-40B4-BE49-F238E27FC236}">
                <a16:creationId xmlns:a16="http://schemas.microsoft.com/office/drawing/2014/main" id="{DF4A35EA-B145-4AD6-8847-E37E0D69C9F0}"/>
              </a:ext>
            </a:extLst>
          </p:cNvPr>
          <p:cNvSpPr txBox="1"/>
          <p:nvPr/>
        </p:nvSpPr>
        <p:spPr>
          <a:xfrm>
            <a:off x="4475329" y="1357157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1BC5D5E1-5B65-439D-B878-90132C1F7F16}"/>
              </a:ext>
            </a:extLst>
          </p:cNvPr>
          <p:cNvSpPr txBox="1"/>
          <p:nvPr/>
        </p:nvSpPr>
        <p:spPr>
          <a:xfrm>
            <a:off x="443315" y="3464058"/>
            <a:ext cx="1973282" cy="3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25" b="1" dirty="0">
                <a:solidFill>
                  <a:schemeClr val="accent1"/>
                </a:solidFill>
              </a:rPr>
              <a:t>-80% </a:t>
            </a:r>
            <a:r>
              <a:rPr lang="nl-NL" sz="1625" b="1" dirty="0" err="1">
                <a:solidFill>
                  <a:schemeClr val="accent1"/>
                </a:solidFill>
              </a:rPr>
              <a:t>NaOH</a:t>
            </a:r>
            <a:endParaRPr lang="nl-NL" sz="1625" b="1" dirty="0">
              <a:solidFill>
                <a:schemeClr val="accent1"/>
              </a:solidFill>
            </a:endParaRPr>
          </a:p>
        </p:txBody>
      </p:sp>
      <p:sp>
        <p:nvSpPr>
          <p:cNvPr id="51" name="Rectangle 24">
            <a:extLst>
              <a:ext uri="{FF2B5EF4-FFF2-40B4-BE49-F238E27FC236}">
                <a16:creationId xmlns:a16="http://schemas.microsoft.com/office/drawing/2014/main" id="{63256E4A-23CA-42A1-A900-8F30BB7BFBD1}"/>
              </a:ext>
            </a:extLst>
          </p:cNvPr>
          <p:cNvSpPr/>
          <p:nvPr/>
        </p:nvSpPr>
        <p:spPr>
          <a:xfrm>
            <a:off x="8433399" y="5208539"/>
            <a:ext cx="1149937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Distributie</a:t>
            </a:r>
          </a:p>
        </p:txBody>
      </p:sp>
      <p:sp>
        <p:nvSpPr>
          <p:cNvPr id="52" name="Rectangle 20">
            <a:extLst>
              <a:ext uri="{FF2B5EF4-FFF2-40B4-BE49-F238E27FC236}">
                <a16:creationId xmlns:a16="http://schemas.microsoft.com/office/drawing/2014/main" id="{2FE41960-9114-4FFA-9A87-0BC72E7C3619}"/>
              </a:ext>
            </a:extLst>
          </p:cNvPr>
          <p:cNvSpPr/>
          <p:nvPr/>
        </p:nvSpPr>
        <p:spPr>
          <a:xfrm>
            <a:off x="8323032" y="2143273"/>
            <a:ext cx="1350684" cy="569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AK Filtratie</a:t>
            </a:r>
          </a:p>
        </p:txBody>
      </p:sp>
      <p:sp>
        <p:nvSpPr>
          <p:cNvPr id="54" name="Rectangle 21">
            <a:extLst>
              <a:ext uri="{FF2B5EF4-FFF2-40B4-BE49-F238E27FC236}">
                <a16:creationId xmlns:a16="http://schemas.microsoft.com/office/drawing/2014/main" id="{3CCD9DEA-4CD6-4950-885C-1DF63810CDCE}"/>
              </a:ext>
            </a:extLst>
          </p:cNvPr>
          <p:cNvSpPr/>
          <p:nvPr/>
        </p:nvSpPr>
        <p:spPr>
          <a:xfrm>
            <a:off x="8677960" y="2883898"/>
            <a:ext cx="640829" cy="5403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25" dirty="0">
                <a:solidFill>
                  <a:schemeClr val="tx1"/>
                </a:solidFill>
              </a:rPr>
              <a:t>MF</a:t>
            </a:r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3BA9F189-B77F-41ED-9232-EB355B185531}"/>
              </a:ext>
            </a:extLst>
          </p:cNvPr>
          <p:cNvSpPr txBox="1"/>
          <p:nvPr/>
        </p:nvSpPr>
        <p:spPr>
          <a:xfrm>
            <a:off x="7816174" y="1709426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rgbClr val="92D050"/>
                </a:solidFill>
              </a:rPr>
              <a:t>6</a:t>
            </a:r>
          </a:p>
        </p:txBody>
      </p:sp>
      <p:cxnSp>
        <p:nvCxnSpPr>
          <p:cNvPr id="57" name="Verbindingslijn: gebogen 56">
            <a:extLst>
              <a:ext uri="{FF2B5EF4-FFF2-40B4-BE49-F238E27FC236}">
                <a16:creationId xmlns:a16="http://schemas.microsoft.com/office/drawing/2014/main" id="{9E852209-0EDB-4DAC-999C-D4D330FBA2BB}"/>
              </a:ext>
            </a:extLst>
          </p:cNvPr>
          <p:cNvCxnSpPr>
            <a:cxnSpLocks/>
            <a:stCxn id="6" idx="3"/>
            <a:endCxn id="51" idx="1"/>
          </p:cNvCxnSpPr>
          <p:nvPr/>
        </p:nvCxnSpPr>
        <p:spPr>
          <a:xfrm>
            <a:off x="3290130" y="3635259"/>
            <a:ext cx="5143269" cy="1858198"/>
          </a:xfrm>
          <a:prstGeom prst="bentConnector3">
            <a:avLst>
              <a:gd name="adj1" fmla="val 92301"/>
            </a:avLst>
          </a:prstGeom>
          <a:ln w="2222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>
            <a:extLst>
              <a:ext uri="{FF2B5EF4-FFF2-40B4-BE49-F238E27FC236}">
                <a16:creationId xmlns:a16="http://schemas.microsoft.com/office/drawing/2014/main" id="{4D6AB4BD-4A6C-4B16-AEB5-2E94EB7F0D8A}"/>
              </a:ext>
            </a:extLst>
          </p:cNvPr>
          <p:cNvSpPr txBox="1"/>
          <p:nvPr/>
        </p:nvSpPr>
        <p:spPr>
          <a:xfrm>
            <a:off x="7924538" y="4196791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</a:t>
            </a:r>
          </a:p>
        </p:txBody>
      </p:sp>
      <p:sp>
        <p:nvSpPr>
          <p:cNvPr id="59" name="Tekstvak 58">
            <a:extLst>
              <a:ext uri="{FF2B5EF4-FFF2-40B4-BE49-F238E27FC236}">
                <a16:creationId xmlns:a16="http://schemas.microsoft.com/office/drawing/2014/main" id="{6050E5F2-5E9B-42FA-B0DC-6C3422CCCA0F}"/>
              </a:ext>
            </a:extLst>
          </p:cNvPr>
          <p:cNvSpPr txBox="1"/>
          <p:nvPr/>
        </p:nvSpPr>
        <p:spPr>
          <a:xfrm>
            <a:off x="9150422" y="5719613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75000"/>
                  </a:schemeClr>
                </a:solidFill>
              </a:rPr>
              <a:t>8</a:t>
            </a:r>
          </a:p>
        </p:txBody>
      </p:sp>
      <p:cxnSp>
        <p:nvCxnSpPr>
          <p:cNvPr id="60" name="Straight Arrow Connector 2">
            <a:extLst>
              <a:ext uri="{FF2B5EF4-FFF2-40B4-BE49-F238E27FC236}">
                <a16:creationId xmlns:a16="http://schemas.microsoft.com/office/drawing/2014/main" id="{3C0B9994-29D3-46B1-8607-7DA5AFDFEE11}"/>
              </a:ext>
            </a:extLst>
          </p:cNvPr>
          <p:cNvCxnSpPr>
            <a:cxnSpLocks/>
          </p:cNvCxnSpPr>
          <p:nvPr/>
        </p:nvCxnSpPr>
        <p:spPr>
          <a:xfrm>
            <a:off x="8982848" y="2711888"/>
            <a:ext cx="0" cy="151510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2">
            <a:extLst>
              <a:ext uri="{FF2B5EF4-FFF2-40B4-BE49-F238E27FC236}">
                <a16:creationId xmlns:a16="http://schemas.microsoft.com/office/drawing/2014/main" id="{4F70A151-109F-4492-9D53-F9F05FDAFD09}"/>
              </a:ext>
            </a:extLst>
          </p:cNvPr>
          <p:cNvCxnSpPr>
            <a:cxnSpLocks/>
            <a:stCxn id="54" idx="2"/>
            <a:endCxn id="51" idx="0"/>
          </p:cNvCxnSpPr>
          <p:nvPr/>
        </p:nvCxnSpPr>
        <p:spPr>
          <a:xfrm>
            <a:off x="8998375" y="3424238"/>
            <a:ext cx="9993" cy="1784301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kstvak 65">
            <a:extLst>
              <a:ext uri="{FF2B5EF4-FFF2-40B4-BE49-F238E27FC236}">
                <a16:creationId xmlns:a16="http://schemas.microsoft.com/office/drawing/2014/main" id="{A626AB33-0937-402E-A1D6-E49718E97F84}"/>
              </a:ext>
            </a:extLst>
          </p:cNvPr>
          <p:cNvSpPr txBox="1"/>
          <p:nvPr/>
        </p:nvSpPr>
        <p:spPr>
          <a:xfrm>
            <a:off x="6078176" y="6497825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75000"/>
                  </a:schemeClr>
                </a:solidFill>
              </a:rPr>
              <a:t>40</a:t>
            </a:r>
          </a:p>
        </p:txBody>
      </p:sp>
      <p:sp>
        <p:nvSpPr>
          <p:cNvPr id="67" name="Tekstvak 66">
            <a:extLst>
              <a:ext uri="{FF2B5EF4-FFF2-40B4-BE49-F238E27FC236}">
                <a16:creationId xmlns:a16="http://schemas.microsoft.com/office/drawing/2014/main" id="{36814DDF-CC23-4E83-9C98-7BC2C0A29FB0}"/>
              </a:ext>
            </a:extLst>
          </p:cNvPr>
          <p:cNvSpPr txBox="1"/>
          <p:nvPr/>
        </p:nvSpPr>
        <p:spPr>
          <a:xfrm>
            <a:off x="3391762" y="6497234"/>
            <a:ext cx="523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accent6">
                    <a:lumMod val="75000"/>
                  </a:schemeClr>
                </a:solidFill>
              </a:rPr>
              <a:t>25</a:t>
            </a:r>
          </a:p>
        </p:txBody>
      </p:sp>
      <p:cxnSp>
        <p:nvCxnSpPr>
          <p:cNvPr id="26" name="Verbindingslijn: gebogen 25">
            <a:extLst>
              <a:ext uri="{FF2B5EF4-FFF2-40B4-BE49-F238E27FC236}">
                <a16:creationId xmlns:a16="http://schemas.microsoft.com/office/drawing/2014/main" id="{F6EB3C7F-F72D-4AD8-8A5F-203E2EF34074}"/>
              </a:ext>
            </a:extLst>
          </p:cNvPr>
          <p:cNvCxnSpPr>
            <a:cxnSpLocks/>
            <a:stCxn id="18" idx="2"/>
            <a:endCxn id="52" idx="0"/>
          </p:cNvCxnSpPr>
          <p:nvPr/>
        </p:nvCxnSpPr>
        <p:spPr>
          <a:xfrm rot="16200000" flipH="1">
            <a:off x="7588849" y="733748"/>
            <a:ext cx="161874" cy="2657175"/>
          </a:xfrm>
          <a:prstGeom prst="bentConnector3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hoek 28">
            <a:extLst>
              <a:ext uri="{FF2B5EF4-FFF2-40B4-BE49-F238E27FC236}">
                <a16:creationId xmlns:a16="http://schemas.microsoft.com/office/drawing/2014/main" id="{96C2303F-A557-4B47-AB30-69801434F795}"/>
              </a:ext>
            </a:extLst>
          </p:cNvPr>
          <p:cNvSpPr/>
          <p:nvPr/>
        </p:nvSpPr>
        <p:spPr>
          <a:xfrm>
            <a:off x="5009355" y="2251226"/>
            <a:ext cx="4700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1" dirty="0">
                <a:solidFill>
                  <a:srgbClr val="002060"/>
                </a:solidFill>
              </a:rPr>
              <a:t>40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31149707"/>
      </p:ext>
    </p:extLst>
  </p:cSld>
  <p:clrMapOvr>
    <a:masterClrMapping/>
  </p:clrMapOvr>
</p:sld>
</file>

<file path=ppt/theme/theme1.xml><?xml version="1.0" encoding="utf-8"?>
<a:theme xmlns:a="http://schemas.openxmlformats.org/drawingml/2006/main" name="PWN_Groen">
  <a:themeElements>
    <a:clrScheme name="PWN_Groen 2">
      <a:dk1>
        <a:srgbClr val="000000"/>
      </a:dk1>
      <a:lt1>
        <a:srgbClr val="FFFFFF"/>
      </a:lt1>
      <a:dk2>
        <a:srgbClr val="005EAA"/>
      </a:dk2>
      <a:lt2>
        <a:srgbClr val="EEECE1"/>
      </a:lt2>
      <a:accent1>
        <a:srgbClr val="5EA42F"/>
      </a:accent1>
      <a:accent2>
        <a:srgbClr val="3F7D2E"/>
      </a:accent2>
      <a:accent3>
        <a:srgbClr val="FFFFFF"/>
      </a:accent3>
      <a:accent4>
        <a:srgbClr val="000000"/>
      </a:accent4>
      <a:accent5>
        <a:srgbClr val="B6CFAD"/>
      </a:accent5>
      <a:accent6>
        <a:srgbClr val="387129"/>
      </a:accent6>
      <a:hlink>
        <a:srgbClr val="093450"/>
      </a:hlink>
      <a:folHlink>
        <a:srgbClr val="800080"/>
      </a:folHlink>
    </a:clrScheme>
    <a:fontScheme name="PWN_Groe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WN_Groe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WN_Groen 2">
        <a:dk1>
          <a:srgbClr val="000000"/>
        </a:dk1>
        <a:lt1>
          <a:srgbClr val="FFFFFF"/>
        </a:lt1>
        <a:dk2>
          <a:srgbClr val="005EAA"/>
        </a:dk2>
        <a:lt2>
          <a:srgbClr val="EEECE1"/>
        </a:lt2>
        <a:accent1>
          <a:srgbClr val="5EA42F"/>
        </a:accent1>
        <a:accent2>
          <a:srgbClr val="3F7D2E"/>
        </a:accent2>
        <a:accent3>
          <a:srgbClr val="FFFFFF"/>
        </a:accent3>
        <a:accent4>
          <a:srgbClr val="000000"/>
        </a:accent4>
        <a:accent5>
          <a:srgbClr val="B6CFAD"/>
        </a:accent5>
        <a:accent6>
          <a:srgbClr val="387129"/>
        </a:accent6>
        <a:hlink>
          <a:srgbClr val="09345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4BB5889287CF42BC6E2776B943232E" ma:contentTypeVersion="4" ma:contentTypeDescription="Create a new document." ma:contentTypeScope="" ma:versionID="5387e7cbef480b8df1b51dc0ef55ac8c">
  <xsd:schema xmlns:xsd="http://www.w3.org/2001/XMLSchema" xmlns:xs="http://www.w3.org/2001/XMLSchema" xmlns:p="http://schemas.microsoft.com/office/2006/metadata/properties" xmlns:ns2="71564668-aa87-48e2-b8b4-12fb9ab27000" targetNamespace="http://schemas.microsoft.com/office/2006/metadata/properties" ma:root="true" ma:fieldsID="e2e762edc8edaccd985098fccf56031c" ns2:_="">
    <xsd:import namespace="71564668-aa87-48e2-b8b4-12fb9ab270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564668-aa87-48e2-b8b4-12fb9ab270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3274F3-1FA4-42F2-BA02-8EAE8589D66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EFFE51-D9A8-451F-AFDA-F9B4D9789C1D}">
  <ds:schemaRefs>
    <ds:schemaRef ds:uri="http://purl.org/dc/terms/"/>
    <ds:schemaRef ds:uri="http://schemas.openxmlformats.org/package/2006/metadata/core-properties"/>
    <ds:schemaRef ds:uri="8a8f937e-0343-45ed-92f2-7a534bc7d221"/>
    <ds:schemaRef ds:uri="http://schemas.microsoft.com/office/2006/documentManagement/types"/>
    <ds:schemaRef ds:uri="7d9df584-7641-4873-b4f3-cdb8af566a20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06EB7C5-8D75-4964-91F6-083013BC0F0C}"/>
</file>

<file path=docProps/app.xml><?xml version="1.0" encoding="utf-8"?>
<Properties xmlns="http://schemas.openxmlformats.org/officeDocument/2006/extended-properties" xmlns:vt="http://schemas.openxmlformats.org/officeDocument/2006/docPropsVTypes">
  <Template>PWN</Template>
  <TotalTime>40065</TotalTime>
  <Words>3410</Words>
  <Application>Microsoft Office PowerPoint</Application>
  <PresentationFormat>A4 (210 x 297 mm)</PresentationFormat>
  <Paragraphs>1415</Paragraphs>
  <Slides>51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51</vt:i4>
      </vt:variant>
    </vt:vector>
  </HeadingPairs>
  <TitlesOfParts>
    <vt:vector size="54" baseType="lpstr">
      <vt:lpstr>Arial</vt:lpstr>
      <vt:lpstr>Calibri</vt:lpstr>
      <vt:lpstr>PWN_Groen</vt:lpstr>
      <vt:lpstr>Aanleiding onderzoek nanofiltratie voor technologisch systeem PWN</vt:lpstr>
      <vt:lpstr>Technologisch systeem PWN</vt:lpstr>
      <vt:lpstr>PowerPoint-presentatie</vt:lpstr>
      <vt:lpstr>Duurzaamheidsdoelstellingen</vt:lpstr>
      <vt:lpstr>Scenario 1.0 of 2.0 tbv extra capaciteit Heemskerk</vt:lpstr>
      <vt:lpstr>Hyperfiltratie (HF)</vt:lpstr>
      <vt:lpstr>Nanofiltratie</vt:lpstr>
      <vt:lpstr>PowerPoint-presentatie</vt:lpstr>
      <vt:lpstr>PowerPoint-presentatie</vt:lpstr>
      <vt:lpstr>Zout</vt:lpstr>
      <vt:lpstr>Onderzoek en strategie</vt:lpstr>
      <vt:lpstr>UF uitbreiden, NF installeren, na UV AOP een AKF CMF stap tbv directe DW productie tbv PSH</vt:lpstr>
      <vt:lpstr>Nano</vt:lpstr>
      <vt:lpstr>PowerPoint-presentatie</vt:lpstr>
      <vt:lpstr>PowerPoint-presentatie</vt:lpstr>
      <vt:lpstr>PowerPoint-presentatie</vt:lpstr>
      <vt:lpstr>PowerPoint-presentatie</vt:lpstr>
      <vt:lpstr>Zout</vt:lpstr>
      <vt:lpstr>UF uitbreiden, NF installeren, na UV AOP een AKF CMF stap tbv directe DW productie tbv PSH</vt:lpstr>
      <vt:lpstr>Onderzoek</vt:lpstr>
      <vt:lpstr>PowerPoint-presentatie</vt:lpstr>
      <vt:lpstr>PowerPoint-presentatie</vt:lpstr>
      <vt:lpstr>Hardheid</vt:lpstr>
      <vt:lpstr>Zout</vt:lpstr>
      <vt:lpstr>Wpj associaties capaciteitsuitbreiding WPJ van 60 Mm3naar 70 of 75 Mm3 en wq verbetering</vt:lpstr>
      <vt:lpstr>Systeemopzet en hoeveelheden</vt:lpstr>
      <vt:lpstr>Jaargemiddelde WRK 2018</vt:lpstr>
      <vt:lpstr>PowerPoint-presentatie</vt:lpstr>
      <vt:lpstr>Zuiveringsdoel waterkwaliteit</vt:lpstr>
      <vt:lpstr>Mangaan</vt:lpstr>
      <vt:lpstr>IJzer</vt:lpstr>
      <vt:lpstr>Enhanced coagulation</vt:lpstr>
      <vt:lpstr>Capaciteit</vt:lpstr>
      <vt:lpstr>PowerPoint-presentatie</vt:lpstr>
      <vt:lpstr>2009</vt:lpstr>
      <vt:lpstr>23-09-2009</vt:lpstr>
      <vt:lpstr>PowerPoint-presentatie</vt:lpstr>
      <vt:lpstr>Kwaliteit</vt:lpstr>
      <vt:lpstr>Besparing</vt:lpstr>
      <vt:lpstr>Koolfilters WPJ</vt:lpstr>
      <vt:lpstr>Waterkwaliteit?</vt:lpstr>
      <vt:lpstr>Vergelijk EC</vt:lpstr>
      <vt:lpstr>Nanofiltratiemodules toepassen in HF-installatie</vt:lpstr>
      <vt:lpstr>Zoutretentie</vt:lpstr>
      <vt:lpstr>PowerPoint-presentatie</vt:lpstr>
      <vt:lpstr>Operationele kosten RO en conditioneren</vt:lpstr>
      <vt:lpstr>PowerPoint-presentatie</vt:lpstr>
      <vt:lpstr>PowerPoint-presentatie</vt:lpstr>
      <vt:lpstr>PowerPoint-presentatie</vt:lpstr>
      <vt:lpstr>Direct drinkwater Heemskerk </vt:lpstr>
      <vt:lpstr>Direct drinkwater Heemskerk</vt:lpstr>
    </vt:vector>
  </TitlesOfParts>
  <Company>NV PWN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P&amp;C cyclus PWN</dc:title>
  <dc:creator>Kroonenberg, T (Tanja)</dc:creator>
  <cp:lastModifiedBy>Gude, JCJ (Jink)</cp:lastModifiedBy>
  <cp:revision>350</cp:revision>
  <cp:lastPrinted>2018-05-29T07:37:01Z</cp:lastPrinted>
  <dcterms:created xsi:type="dcterms:W3CDTF">2018-04-09T11:01:15Z</dcterms:created>
  <dcterms:modified xsi:type="dcterms:W3CDTF">2021-10-18T12:02:53Z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0x010100D54BB5889287CF42BC6E2776B943232E</vt:lpwstr>
  </property>
  <property fmtid="{D5CDD505-2E9C-101B-9397-08002B2CF9AE}" pid="3" name="Classificatie">
    <vt:lpwstr>1;#Openbaar|6d172aef-51c4-40e0-a798-35f532c47b5b</vt:lpwstr>
  </property>
  <property fmtid="{D5CDD505-2E9C-101B-9397-08002B2CF9AE}" pid="4" name="TaxKeyword">
    <vt:lpwstr/>
  </property>
  <property fmtid="{D5CDD505-2E9C-101B-9397-08002B2CF9AE}" pid="5" name="Sector">
    <vt:lpwstr>2;#MD|455f69db-a263-46c1-a587-fb173846463e</vt:lpwstr>
  </property>
  <property fmtid="{D5CDD505-2E9C-101B-9397-08002B2CF9AE}" pid="6" name="Team">
    <vt:lpwstr>644;#Controllers|eea00abf-4e93-4f97-9bab-09a1522520aa</vt:lpwstr>
  </property>
  <property fmtid="{D5CDD505-2E9C-101B-9397-08002B2CF9AE}" pid="7" name="TaxKeywordTaxHTField">
    <vt:lpwstr/>
  </property>
  <property fmtid="{D5CDD505-2E9C-101B-9397-08002B2CF9AE}" pid="8" name="Documentsoort">
    <vt:lpwstr>483;#Niet ingevuld|eb3e8d11-2cd7-44dd-84ac-dc48e8eafc02</vt:lpwstr>
  </property>
  <property fmtid="{D5CDD505-2E9C-101B-9397-08002B2CF9AE}" pid="9" name="Trefwoorden NIEUW">
    <vt:lpwstr/>
  </property>
  <property fmtid="{D5CDD505-2E9C-101B-9397-08002B2CF9AE}" pid="10" name="_dlc_policyId">
    <vt:lpwstr/>
  </property>
  <property fmtid="{D5CDD505-2E9C-101B-9397-08002B2CF9AE}" pid="11" name="ItemRetentionFormula">
    <vt:lpwstr/>
  </property>
  <property fmtid="{D5CDD505-2E9C-101B-9397-08002B2CF9AE}" pid="12" name="SharedWithUsers">
    <vt:lpwstr>1975;#Braver, R den (Rijk)</vt:lpwstr>
  </property>
  <property fmtid="{D5CDD505-2E9C-101B-9397-08002B2CF9AE}" pid="13" name="MavimProcess">
    <vt:lpwstr/>
  </property>
  <property fmtid="{D5CDD505-2E9C-101B-9397-08002B2CF9AE}" pid="14" name="AuthorIds_UIVersion_13">
    <vt:lpwstr>1053</vt:lpwstr>
  </property>
  <property fmtid="{D5CDD505-2E9C-101B-9397-08002B2CF9AE}" pid="15" name="AuthorIds_UIVersion_14">
    <vt:lpwstr>1053</vt:lpwstr>
  </property>
</Properties>
</file>

<file path=docProps/thumbnail.jpeg>
</file>